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3" r:id="rId2"/>
    <p:sldId id="256" r:id="rId3"/>
    <p:sldId id="375" r:id="rId4"/>
    <p:sldId id="376" r:id="rId5"/>
    <p:sldId id="378" r:id="rId6"/>
    <p:sldId id="377" r:id="rId7"/>
    <p:sldId id="379" r:id="rId8"/>
    <p:sldId id="258" r:id="rId9"/>
    <p:sldId id="270" r:id="rId10"/>
    <p:sldId id="269" r:id="rId11"/>
    <p:sldId id="272" r:id="rId12"/>
    <p:sldId id="274" r:id="rId13"/>
    <p:sldId id="275" r:id="rId14"/>
    <p:sldId id="278" r:id="rId15"/>
    <p:sldId id="279" r:id="rId16"/>
    <p:sldId id="280" r:id="rId17"/>
    <p:sldId id="276" r:id="rId18"/>
    <p:sldId id="277" r:id="rId19"/>
    <p:sldId id="273" r:id="rId20"/>
    <p:sldId id="281" r:id="rId21"/>
    <p:sldId id="260" r:id="rId22"/>
    <p:sldId id="380" r:id="rId23"/>
    <p:sldId id="257" r:id="rId24"/>
    <p:sldId id="381" r:id="rId25"/>
    <p:sldId id="265" r:id="rId26"/>
    <p:sldId id="284" r:id="rId27"/>
    <p:sldId id="382" r:id="rId28"/>
    <p:sldId id="385" r:id="rId29"/>
    <p:sldId id="383" r:id="rId30"/>
    <p:sldId id="384" r:id="rId31"/>
    <p:sldId id="386" r:id="rId32"/>
    <p:sldId id="285" r:id="rId33"/>
    <p:sldId id="291" r:id="rId34"/>
    <p:sldId id="293" r:id="rId35"/>
    <p:sldId id="292" r:id="rId36"/>
    <p:sldId id="294" r:id="rId37"/>
    <p:sldId id="297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409" r:id="rId47"/>
    <p:sldId id="395" r:id="rId48"/>
    <p:sldId id="397" r:id="rId49"/>
    <p:sldId id="399" r:id="rId50"/>
    <p:sldId id="401" r:id="rId51"/>
    <p:sldId id="403" r:id="rId52"/>
    <p:sldId id="404" r:id="rId53"/>
    <p:sldId id="405" r:id="rId54"/>
    <p:sldId id="406" r:id="rId55"/>
    <p:sldId id="408" r:id="rId56"/>
    <p:sldId id="3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BFBFBF"/>
    <a:srgbClr val="000000"/>
    <a:srgbClr val="FFF2CC"/>
    <a:srgbClr val="DAE3F3"/>
    <a:srgbClr val="E2F0D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>
        <p:scale>
          <a:sx n="96" d="100"/>
          <a:sy n="96" d="100"/>
        </p:scale>
        <p:origin x="54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7961C-4F4C-4D67-A53F-D7BB8046F390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423C-58AA-4062-AEBC-D90FC8DA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5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1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Oligo dT primer single stranded seq using for priming reverse transcriptase in the 3’5 direction starting from the </a:t>
            </a:r>
            <a:r>
              <a:rPr lang="en-US" dirty="0" err="1"/>
              <a:t>polyA</a:t>
            </a:r>
            <a:r>
              <a:rPr lang="en-US" dirty="0"/>
              <a:t> tail</a:t>
            </a:r>
          </a:p>
          <a:p>
            <a:r>
              <a:rPr lang="en-US" dirty="0" err="1"/>
              <a:t>Rverse</a:t>
            </a:r>
            <a:r>
              <a:rPr lang="en-US" dirty="0"/>
              <a:t> transcriptase RNA dependent DNA polymerase – transcribes </a:t>
            </a:r>
            <a:r>
              <a:rPr lang="en-US" dirty="0" err="1"/>
              <a:t>ssRNA</a:t>
            </a:r>
            <a:r>
              <a:rPr lang="en-US" dirty="0"/>
              <a:t> to cDNA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35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01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0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58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7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9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57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3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38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38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67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80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09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12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1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a9906730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a9906730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68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990673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990673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256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a9906730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a9906730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163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a990673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a990673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83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90673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90673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665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ac90cef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ac90cef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8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ac90cef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ac90cef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699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ac90cef1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ac90cef1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8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a9906730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a9906730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9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87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a9906730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a9906730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81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a9906730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a9906730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328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9906730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a9906730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516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c90cef1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ac90cef1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92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a9906730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a9906730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37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a9906730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a9906730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725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a9906730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a9906730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672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4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isoforms and novel transcripts etc.</a:t>
            </a:r>
          </a:p>
          <a:p>
            <a:r>
              <a:rPr lang="en-US" dirty="0"/>
              <a:t>Splice variation transcript sequence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8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1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Biased for gene length!!!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2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dogma background</a:t>
            </a:r>
          </a:p>
          <a:p>
            <a:r>
              <a:rPr lang="en-US" dirty="0"/>
              <a:t>We all know proteins are essential and transcriptional response reflects resiliance or susceptibility to external stimuli </a:t>
            </a:r>
          </a:p>
          <a:p>
            <a:r>
              <a:rPr lang="en-US" dirty="0"/>
              <a:t>Very important sequencing tool to understand the molecular and gene coding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423C-58AA-4062-AEBC-D90FC8DA87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41AE-B7D9-4708-A28D-BC3FA3C7F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EE7FE-AC5A-4BE8-AE1F-5C76A1A04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C058-79A5-471B-9708-9461D459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F0080-E53D-4C7C-8E42-3A15A974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9432-1C78-4182-AD6C-8F8993B7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EE84-454D-4A1B-A0EF-4256541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8D440-920E-4103-8A38-6A19D2AD7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1C04-3DE8-4479-99FA-BBD5A1F6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BEE3A-ED04-426F-924F-F02200733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A06E6-4169-4124-BE4E-01501EA0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425E1-FF9B-4FCA-84EB-9E4B98B4B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4505C-0E83-424E-B7BD-2A3CC66E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C3C7-F958-4FBE-B774-86D981F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C206-FB1D-4F15-A3DE-0BAE16AF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12B85-C020-4401-BE7E-93FFEC85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57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34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722F-7739-43E3-9CDA-67BD0D32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E9BA-1E92-49A7-80F5-E8E6FFFB3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AAC-9025-4137-830C-5EE99ED7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87321-FFEA-4811-B34F-7A7E59E2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9E6-52B1-424C-862B-3DCCC840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5D07-FBB9-4A3D-BCB4-79859275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63D80-4B95-4888-B333-87F78477C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6E91-A411-4D33-B4A9-4D8935EC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FDEE7-ED2A-4F70-BF8E-03A2118C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ECDD-B602-4FAE-8A86-777A7BF8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2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F787-149D-4126-9557-676BD15A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BD89-1D11-41CD-B301-97D8F5C2A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DC9-16BC-4A2E-ABAB-DBDA2DBBD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D18F-DD3D-4267-BE1A-F50C84EC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1A4A3-109A-4F26-BCCA-BF7E5BD7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750F-EDBB-4FF3-A088-2452BE15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8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4E0D-86AE-4B94-9335-61F52589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E177-0F8A-486F-958F-F444F20B4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C8051-5DCA-41D6-8080-22D38D43E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191A1-0C7C-4662-BF5B-087888BA3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3BA8C-0800-4C71-82C0-8410799D8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74D6E-7C65-4307-B99F-D466023D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05FE5-1176-4E0D-B68F-E17330C1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18676-6009-4112-B52C-BAAFE401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8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1BF9-43E1-4B9F-83A7-033CD26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9570D7-F245-4240-92F7-7829406C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0A733-5FF8-48CA-89B0-9CBFEF7D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D7403-24D7-4694-B7A5-EBCE2363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84B55-C836-466B-9DED-D555A733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46E65-A914-4215-8EB4-F9DF44F0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65D-4A33-4572-B3B1-05707394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6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6AB4-D29B-49D3-99FB-FB8DC0EE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A6146-48D1-4FDF-BF6C-776CEAE5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C4003-7AC1-479B-9338-06A6B1869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75A12-6C68-4C59-8799-1EB40F855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D9509-9714-45B1-A48D-7E08DEBB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F9586-846E-426B-A1B8-E79F9807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1D85-2E5C-419F-A6B2-A3F7B525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703B5-0BA3-4ACA-BA53-F5220EC3E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66047-7FF7-4F75-AFD0-D8E495C7B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714DA-7AA1-48AA-8AE3-5533EFC9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9798D-5B33-418E-B1E3-E49A19A1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0418F-5CB7-4EE5-B9C0-4610C2AC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CB621-ACEF-4CAD-8DBE-D825C135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E6CAB-EA18-430C-9835-77164D4D4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A0B21-DF1B-470A-A947-7EA789EC3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18F0-64B4-45D7-9DC3-537530F20DB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49C17-E0AF-4919-9E01-09C9BC4BA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18C0-CBB5-487A-8D9C-4FE6175C0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E71D7-CED8-4E0F-BAA7-EC81EECC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195657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59FD8-47B9-42BF-B878-EFE4E0D1B560}"/>
              </a:ext>
            </a:extLst>
          </p:cNvPr>
          <p:cNvSpPr txBox="1"/>
          <p:nvPr/>
        </p:nvSpPr>
        <p:spPr>
          <a:xfrm>
            <a:off x="398061" y="4779802"/>
            <a:ext cx="124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463930-D8EC-4D84-B76E-BC33BA31B9F8}"/>
              </a:ext>
            </a:extLst>
          </p:cNvPr>
          <p:cNvCxnSpPr>
            <a:cxnSpLocks/>
          </p:cNvCxnSpPr>
          <p:nvPr/>
        </p:nvCxnSpPr>
        <p:spPr>
          <a:xfrm>
            <a:off x="611793" y="5205275"/>
            <a:ext cx="11278" cy="38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963095" y="849043"/>
            <a:ext cx="8277569" cy="1524000"/>
          </a:xfrm>
        </p:spPr>
        <p:txBody>
          <a:bodyPr>
            <a:noAutofit/>
          </a:bodyPr>
          <a:lstStyle/>
          <a:p>
            <a:r>
              <a:rPr lang="en-US" sz="4800" b="1" dirty="0" err="1" smtClean="0"/>
              <a:t>RNAseq</a:t>
            </a:r>
            <a:r>
              <a:rPr lang="en-US" sz="4800" b="1" dirty="0" smtClean="0"/>
              <a:t> analysis</a:t>
            </a:r>
            <a:endParaRPr lang="en-US" sz="4800" b="1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45965" y="2888588"/>
            <a:ext cx="5768385" cy="1557959"/>
          </a:xfrm>
        </p:spPr>
        <p:txBody>
          <a:bodyPr>
            <a:normAutofit fontScale="47500" lnSpcReduction="20000"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Samuel Gurr</a:t>
            </a:r>
            <a:endParaRPr lang="en-US" sz="4500" baseline="30000" dirty="0">
              <a:solidFill>
                <a:schemeClr val="tx1"/>
              </a:solidFill>
            </a:endParaRPr>
          </a:p>
          <a:p>
            <a:r>
              <a:rPr lang="en-US" sz="4500" dirty="0" smtClean="0">
                <a:solidFill>
                  <a:schemeClr val="tx1"/>
                </a:solidFill>
              </a:rPr>
              <a:t>BIO 594: </a:t>
            </a:r>
            <a:r>
              <a:rPr lang="en-US" sz="4500" dirty="0">
                <a:solidFill>
                  <a:schemeClr val="tx1"/>
                </a:solidFill>
              </a:rPr>
              <a:t>Using genomic techniques to examine the evolution of </a:t>
            </a:r>
            <a:r>
              <a:rPr lang="en-US" sz="4500" dirty="0" smtClean="0">
                <a:solidFill>
                  <a:schemeClr val="tx1"/>
                </a:solidFill>
              </a:rPr>
              <a:t>populations</a:t>
            </a:r>
          </a:p>
          <a:p>
            <a:r>
              <a:rPr lang="en-US" sz="4500" dirty="0" smtClean="0">
                <a:solidFill>
                  <a:schemeClr val="tx1"/>
                </a:solidFill>
              </a:rPr>
              <a:t>April </a:t>
            </a:r>
            <a:r>
              <a:rPr lang="en-US" sz="4500" dirty="0" smtClean="0">
                <a:solidFill>
                  <a:schemeClr val="tx1"/>
                </a:solidFill>
              </a:rPr>
              <a:t>13</a:t>
            </a:r>
            <a:r>
              <a:rPr lang="en-US" sz="4500" baseline="30000" dirty="0" smtClean="0">
                <a:solidFill>
                  <a:schemeClr val="tx1"/>
                </a:solidFill>
              </a:rPr>
              <a:t>th</a:t>
            </a:r>
            <a:r>
              <a:rPr lang="en-US" sz="4500" dirty="0" smtClean="0">
                <a:solidFill>
                  <a:schemeClr val="tx1"/>
                </a:solidFill>
              </a:rPr>
              <a:t>, </a:t>
            </a:r>
            <a:r>
              <a:rPr lang="en-US" sz="4500" dirty="0" smtClean="0">
                <a:solidFill>
                  <a:schemeClr val="tx1"/>
                </a:solidFill>
              </a:rPr>
              <a:t>2022</a:t>
            </a:r>
            <a:endParaRPr lang="en-US" sz="4500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702ED-111A-41CC-9F73-F8E4123F2CCA}"/>
              </a:ext>
            </a:extLst>
          </p:cNvPr>
          <p:cNvSpPr/>
          <p:nvPr/>
        </p:nvSpPr>
        <p:spPr>
          <a:xfrm>
            <a:off x="0" y="6195657"/>
            <a:ext cx="2657681" cy="657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ag clipart">
            <a:extLst>
              <a:ext uri="{FF2B5EF4-FFF2-40B4-BE49-F238E27FC236}">
                <a16:creationId xmlns:a16="http://schemas.microsoft.com/office/drawing/2014/main" id="{723B3911-35AD-4C26-B69D-6C1126CD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489" y="5179912"/>
            <a:ext cx="1855606" cy="16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1CF01-A8B6-4354-A896-F28B7CB96609}"/>
              </a:ext>
            </a:extLst>
          </p:cNvPr>
          <p:cNvSpPr txBox="1"/>
          <p:nvPr/>
        </p:nvSpPr>
        <p:spPr>
          <a:xfrm rot="19588785">
            <a:off x="435286" y="5712801"/>
            <a:ext cx="1391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bg1"/>
                </a:solidFill>
                <a:latin typeface="Bradley Hand ITC" panose="03070402050302030203" pitchFamily="66" charset="0"/>
                <a:cs typeface="Helvetica" panose="020B0604020202020204" pitchFamily="34" charset="0"/>
              </a:rPr>
              <a:t>   Seq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57EFA-A775-4CF2-BEE7-DD1DC084E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00" y="6195657"/>
            <a:ext cx="4436300" cy="67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0B22B-D9BA-49F2-9696-06E23922A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681" y="6195657"/>
            <a:ext cx="5098019" cy="6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8448027" y="2483216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3D98-ABF3-425A-B735-87059A22BF63}"/>
              </a:ext>
            </a:extLst>
          </p:cNvPr>
          <p:cNvSpPr/>
          <p:nvPr/>
        </p:nvSpPr>
        <p:spPr>
          <a:xfrm rot="5400000">
            <a:off x="6714454" y="266799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A650A6-683D-4298-88FA-E3137DA06545}"/>
              </a:ext>
            </a:extLst>
          </p:cNvPr>
          <p:cNvSpPr/>
          <p:nvPr/>
        </p:nvSpPr>
        <p:spPr>
          <a:xfrm rot="5400000">
            <a:off x="7428640" y="251753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006D3C-A27E-4DB0-A48F-220E2FA08751}"/>
              </a:ext>
            </a:extLst>
          </p:cNvPr>
          <p:cNvSpPr/>
          <p:nvPr/>
        </p:nvSpPr>
        <p:spPr>
          <a:xfrm rot="5400000">
            <a:off x="7030778" y="277229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0F47A5-493A-4EA9-87A7-47C8BFC5AE97}"/>
              </a:ext>
            </a:extLst>
          </p:cNvPr>
          <p:cNvSpPr/>
          <p:nvPr/>
        </p:nvSpPr>
        <p:spPr>
          <a:xfrm rot="5400000">
            <a:off x="6795224" y="241966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10D8F-F9D1-481B-9A1B-B70FAEA7612B}"/>
              </a:ext>
            </a:extLst>
          </p:cNvPr>
          <p:cNvSpPr/>
          <p:nvPr/>
        </p:nvSpPr>
        <p:spPr>
          <a:xfrm rot="5400000">
            <a:off x="7404405" y="232123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C16E6E-6123-4581-B587-45940AFF37C9}"/>
              </a:ext>
            </a:extLst>
          </p:cNvPr>
          <p:cNvSpPr/>
          <p:nvPr/>
        </p:nvSpPr>
        <p:spPr>
          <a:xfrm rot="5400000">
            <a:off x="7683683" y="221180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46773-A952-4F2A-A8C1-0E48DF270D18}"/>
              </a:ext>
            </a:extLst>
          </p:cNvPr>
          <p:cNvSpPr/>
          <p:nvPr/>
        </p:nvSpPr>
        <p:spPr>
          <a:xfrm rot="5400000">
            <a:off x="7160905" y="21242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7862879" y="201422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BCA3-5B90-48B8-ABDB-EA9E033293D4}"/>
              </a:ext>
            </a:extLst>
          </p:cNvPr>
          <p:cNvSpPr/>
          <p:nvPr/>
        </p:nvSpPr>
        <p:spPr>
          <a:xfrm rot="5400000">
            <a:off x="6730859" y="194162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580ACF-833B-45C8-95D6-E55F9815A3B3}"/>
              </a:ext>
            </a:extLst>
          </p:cNvPr>
          <p:cNvSpPr/>
          <p:nvPr/>
        </p:nvSpPr>
        <p:spPr>
          <a:xfrm rot="5400000">
            <a:off x="10515304" y="1748066"/>
            <a:ext cx="45719" cy="20794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0194649" y="1998400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C032E307-B284-4046-BC2C-DE2A618D1938}"/>
              </a:ext>
            </a:extLst>
          </p:cNvPr>
          <p:cNvSpPr/>
          <p:nvPr/>
        </p:nvSpPr>
        <p:spPr>
          <a:xfrm rot="10800000">
            <a:off x="5544348" y="1804132"/>
            <a:ext cx="491490" cy="368904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raining cash">
            <a:extLst>
              <a:ext uri="{FF2B5EF4-FFF2-40B4-BE49-F238E27FC236}">
                <a16:creationId xmlns:a16="http://schemas.microsoft.com/office/drawing/2014/main" id="{1EA2044B-3D66-4AFD-A559-4C57B097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3" y="2714117"/>
            <a:ext cx="4622604" cy="26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F501CDC-CACA-42C9-8E48-1563AB7E053F}"/>
              </a:ext>
            </a:extLst>
          </p:cNvPr>
          <p:cNvSpPr txBox="1"/>
          <p:nvPr/>
        </p:nvSpPr>
        <p:spPr>
          <a:xfrm>
            <a:off x="302158" y="1043731"/>
            <a:ext cx="58283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</a:p>
          <a:p>
            <a:pPr algn="ctr"/>
            <a:r>
              <a:rPr lang="en-US" sz="28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have it… all…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7843705" y="3721714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FBD40-29CB-49EA-A04C-07219FB9A53B}"/>
              </a:ext>
            </a:extLst>
          </p:cNvPr>
          <p:cNvSpPr txBox="1"/>
          <p:nvPr/>
        </p:nvSpPr>
        <p:spPr>
          <a:xfrm>
            <a:off x="5873914" y="4290250"/>
            <a:ext cx="598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overlapping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portions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entire</a:t>
            </a:r>
            <a:r>
              <a:rPr lang="en-US" sz="2000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length</a:t>
            </a:r>
          </a:p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generates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seq libraries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transcript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8448027" y="2483216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3D98-ABF3-425A-B735-87059A22BF63}"/>
              </a:ext>
            </a:extLst>
          </p:cNvPr>
          <p:cNvSpPr/>
          <p:nvPr/>
        </p:nvSpPr>
        <p:spPr>
          <a:xfrm rot="5400000">
            <a:off x="6714454" y="266799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A650A6-683D-4298-88FA-E3137DA06545}"/>
              </a:ext>
            </a:extLst>
          </p:cNvPr>
          <p:cNvSpPr/>
          <p:nvPr/>
        </p:nvSpPr>
        <p:spPr>
          <a:xfrm rot="5400000">
            <a:off x="7428640" y="251753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006D3C-A27E-4DB0-A48F-220E2FA08751}"/>
              </a:ext>
            </a:extLst>
          </p:cNvPr>
          <p:cNvSpPr/>
          <p:nvPr/>
        </p:nvSpPr>
        <p:spPr>
          <a:xfrm rot="5400000">
            <a:off x="7030778" y="277229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0F47A5-493A-4EA9-87A7-47C8BFC5AE97}"/>
              </a:ext>
            </a:extLst>
          </p:cNvPr>
          <p:cNvSpPr/>
          <p:nvPr/>
        </p:nvSpPr>
        <p:spPr>
          <a:xfrm rot="5400000">
            <a:off x="6795224" y="241966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10D8F-F9D1-481B-9A1B-B70FAEA7612B}"/>
              </a:ext>
            </a:extLst>
          </p:cNvPr>
          <p:cNvSpPr/>
          <p:nvPr/>
        </p:nvSpPr>
        <p:spPr>
          <a:xfrm rot="5400000">
            <a:off x="7404405" y="232123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C16E6E-6123-4581-B587-45940AFF37C9}"/>
              </a:ext>
            </a:extLst>
          </p:cNvPr>
          <p:cNvSpPr/>
          <p:nvPr/>
        </p:nvSpPr>
        <p:spPr>
          <a:xfrm rot="5400000">
            <a:off x="7683683" y="221180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46773-A952-4F2A-A8C1-0E48DF270D18}"/>
              </a:ext>
            </a:extLst>
          </p:cNvPr>
          <p:cNvSpPr/>
          <p:nvPr/>
        </p:nvSpPr>
        <p:spPr>
          <a:xfrm rot="5400000">
            <a:off x="7160905" y="21242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7862879" y="201422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BCA3-5B90-48B8-ABDB-EA9E033293D4}"/>
              </a:ext>
            </a:extLst>
          </p:cNvPr>
          <p:cNvSpPr/>
          <p:nvPr/>
        </p:nvSpPr>
        <p:spPr>
          <a:xfrm rot="5400000">
            <a:off x="6730859" y="194162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580ACF-833B-45C8-95D6-E55F9815A3B3}"/>
              </a:ext>
            </a:extLst>
          </p:cNvPr>
          <p:cNvSpPr/>
          <p:nvPr/>
        </p:nvSpPr>
        <p:spPr>
          <a:xfrm rot="5400000">
            <a:off x="10515304" y="1748066"/>
            <a:ext cx="45719" cy="20794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0194649" y="1998400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050401A-6532-4076-902D-43708B85E05B}"/>
              </a:ext>
            </a:extLst>
          </p:cNvPr>
          <p:cNvSpPr/>
          <p:nvPr/>
        </p:nvSpPr>
        <p:spPr>
          <a:xfrm rot="10800000">
            <a:off x="5695747" y="1746258"/>
            <a:ext cx="502790" cy="422410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EB9D22-9FE3-4960-908F-139048DA524B}"/>
              </a:ext>
            </a:extLst>
          </p:cNvPr>
          <p:cNvSpPr txBox="1"/>
          <p:nvPr/>
        </p:nvSpPr>
        <p:spPr>
          <a:xfrm>
            <a:off x="302158" y="1043731"/>
            <a:ext cx="58283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</a:p>
          <a:p>
            <a:pPr algn="ctr"/>
            <a:r>
              <a:rPr lang="en-US" sz="28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have it… all…</a:t>
            </a: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requires high depth of coverage</a:t>
            </a: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paired-end sequencing</a:t>
            </a: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~30 million raw reads per sample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cost!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$400 - $1000 per sample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additional expense for replication</a:t>
            </a:r>
          </a:p>
          <a:p>
            <a:pPr marL="800100" lvl="1" indent="-342900">
              <a:buFontTx/>
              <a:buChar char="-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data size </a:t>
            </a:r>
          </a:p>
          <a:p>
            <a:pPr lvl="1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complicates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storage and analysis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7843705" y="3721714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FBD40-29CB-49EA-A04C-07219FB9A53B}"/>
              </a:ext>
            </a:extLst>
          </p:cNvPr>
          <p:cNvSpPr txBox="1"/>
          <p:nvPr/>
        </p:nvSpPr>
        <p:spPr>
          <a:xfrm>
            <a:off x="5873914" y="4290250"/>
            <a:ext cx="598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overlapping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portions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entire</a:t>
            </a:r>
            <a:r>
              <a:rPr lang="en-US" sz="2000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length</a:t>
            </a:r>
          </a:p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generates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seq libraries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transcript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740C245-65BD-41D3-B3F3-76540457005B}"/>
              </a:ext>
            </a:extLst>
          </p:cNvPr>
          <p:cNvSpPr txBox="1"/>
          <p:nvPr/>
        </p:nvSpPr>
        <p:spPr>
          <a:xfrm>
            <a:off x="302158" y="1043731"/>
            <a:ext cx="58283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</a:p>
          <a:p>
            <a:pPr algn="ctr"/>
            <a:r>
              <a:rPr lang="en-US" sz="28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have it… all…</a:t>
            </a: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requires high depth of coverage</a:t>
            </a: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paired-end sequencing</a:t>
            </a: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~30 million raw reads per sample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cost!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$400 - $1000 per sample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additional expense for replication</a:t>
            </a:r>
          </a:p>
          <a:p>
            <a:pPr marL="800100" lvl="1" indent="-342900">
              <a:buFontTx/>
              <a:buChar char="-"/>
            </a:pP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data size </a:t>
            </a:r>
          </a:p>
          <a:p>
            <a:pPr lvl="1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complicates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storage and analysis 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050401A-6532-4076-902D-43708B85E05B}"/>
              </a:ext>
            </a:extLst>
          </p:cNvPr>
          <p:cNvSpPr/>
          <p:nvPr/>
        </p:nvSpPr>
        <p:spPr>
          <a:xfrm rot="10800000">
            <a:off x="5695747" y="1746258"/>
            <a:ext cx="502790" cy="422410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Image result for illumina flowcell">
            <a:extLst>
              <a:ext uri="{FF2B5EF4-FFF2-40B4-BE49-F238E27FC236}">
                <a16:creationId xmlns:a16="http://schemas.microsoft.com/office/drawing/2014/main" id="{80B98A75-F2D6-4573-BFC8-3900AAF0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68" y="1852242"/>
            <a:ext cx="5925895" cy="38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illumina logo">
            <a:extLst>
              <a:ext uri="{FF2B5EF4-FFF2-40B4-BE49-F238E27FC236}">
                <a16:creationId xmlns:a16="http://schemas.microsoft.com/office/drawing/2014/main" id="{34ADBA38-7FFE-4769-B03A-9ACAED4B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37" y="1852242"/>
            <a:ext cx="2812648" cy="88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D2F706-D910-437C-9024-DDF404CE51F7}"/>
              </a:ext>
            </a:extLst>
          </p:cNvPr>
          <p:cNvSpPr txBox="1"/>
          <p:nvPr/>
        </p:nvSpPr>
        <p:spPr>
          <a:xfrm>
            <a:off x="6334687" y="3260638"/>
            <a:ext cx="2540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Only 8 samples per lane!!</a:t>
            </a:r>
          </a:p>
          <a:p>
            <a:pPr algn="ctr"/>
            <a:endParaRPr lang="en-US" sz="2500" dirty="0">
              <a:highlight>
                <a:srgbClr val="FFFF0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500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$1500-2300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– 3’ end biased sequencing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CACFA-0D3F-4FC9-B6D0-D22A9B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792" y="2787249"/>
            <a:ext cx="1085345" cy="402546"/>
          </a:xfrm>
          <a:prstGeom prst="rect">
            <a:avLst/>
          </a:prstGeom>
        </p:spPr>
      </p:pic>
      <p:pic>
        <p:nvPicPr>
          <p:cNvPr id="8194" name="Picture 2" descr="Image result for eppendorf tube">
            <a:extLst>
              <a:ext uri="{FF2B5EF4-FFF2-40B4-BE49-F238E27FC236}">
                <a16:creationId xmlns:a16="http://schemas.microsoft.com/office/drawing/2014/main" id="{CD716BCC-C448-4718-934B-D74198C7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6" y="19400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BB9818-F4C7-4E41-9588-7325C27A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4195" y="2103479"/>
            <a:ext cx="554000" cy="205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5CDE35-8B17-4AE0-A3EA-0657B201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6595" y="2255879"/>
            <a:ext cx="554000" cy="205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02FEF-B274-4859-81CC-1181DD82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96738" y="2730775"/>
            <a:ext cx="554000" cy="205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8797E7-EA2A-476A-ABFD-1444ED1C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2212" y="2103479"/>
            <a:ext cx="554000" cy="205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961A7D-E8A2-46A6-9AA3-59D9EA2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9966" y="2633194"/>
            <a:ext cx="554000" cy="20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68356-FC59-4AAC-A96D-72C39ECC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2366" y="2785594"/>
            <a:ext cx="554000" cy="205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342255-B768-4636-B803-8BACCC82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32509" y="3260490"/>
            <a:ext cx="554000" cy="20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4A2C6-62E7-4572-908B-8BC5E192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37983" y="2633194"/>
            <a:ext cx="554000" cy="205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907B79-6B8D-4951-8620-402CFB3C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8732" y="2929274"/>
            <a:ext cx="554000" cy="205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BC8B2A-3E30-4207-BA72-B777CF3A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1132" y="3081674"/>
            <a:ext cx="554000" cy="205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AB9DD-55EE-48AF-987C-AB04EDED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1275" y="3556570"/>
            <a:ext cx="554000" cy="20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2783-5565-48AE-8168-5A33B039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6749" y="2929274"/>
            <a:ext cx="554000" cy="205474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43167F-E945-4380-A3B6-3F5497BA9302}"/>
              </a:ext>
            </a:extLst>
          </p:cNvPr>
          <p:cNvSpPr/>
          <p:nvPr/>
        </p:nvSpPr>
        <p:spPr>
          <a:xfrm>
            <a:off x="2223500" y="2477120"/>
            <a:ext cx="614717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6680B-3E73-4EE7-BC4B-08108534F63D}"/>
              </a:ext>
            </a:extLst>
          </p:cNvPr>
          <p:cNvSpPr/>
          <p:nvPr/>
        </p:nvSpPr>
        <p:spPr>
          <a:xfrm>
            <a:off x="4878275" y="2479457"/>
            <a:ext cx="58852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A96552-BF43-4CC6-8E8E-AA4082AFA7D1}"/>
              </a:ext>
            </a:extLst>
          </p:cNvPr>
          <p:cNvSpPr txBox="1"/>
          <p:nvPr/>
        </p:nvSpPr>
        <p:spPr>
          <a:xfrm>
            <a:off x="169543" y="3936307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isolate or enrich mRNA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4BD954-67F8-42A8-8D12-C4741EA8128F}"/>
              </a:ext>
            </a:extLst>
          </p:cNvPr>
          <p:cNvSpPr txBox="1"/>
          <p:nvPr/>
        </p:nvSpPr>
        <p:spPr>
          <a:xfrm>
            <a:off x="2326456" y="3912022"/>
            <a:ext cx="302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fragmented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5E456-9B90-45BD-9D2A-80E916834EA6}"/>
              </a:ext>
            </a:extLst>
          </p:cNvPr>
          <p:cNvGrpSpPr/>
          <p:nvPr/>
        </p:nvGrpSpPr>
        <p:grpSpPr>
          <a:xfrm rot="16200000">
            <a:off x="5593552" y="2362973"/>
            <a:ext cx="1594349" cy="754413"/>
            <a:chOff x="5928716" y="2750650"/>
            <a:chExt cx="1212730" cy="4695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ED1F6C-536F-4AE5-8110-59FAAD4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788160" y="2901105"/>
              <a:ext cx="446842" cy="16573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2C96FA-7663-464F-BF0E-8C7AA513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19440" y="2891206"/>
              <a:ext cx="446842" cy="16573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15CDCEE-A363-4968-90CC-3743525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76219" y="2913902"/>
              <a:ext cx="446842" cy="1657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BF82A7D-8FF4-474F-979E-FE533283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44840" y="2906963"/>
              <a:ext cx="446842" cy="16573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06F740-8168-4D3E-80A8-0FCBCBC11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35160" y="2898145"/>
              <a:ext cx="446842" cy="16573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B169F66-E770-476F-86F3-2628D1659032}"/>
              </a:ext>
            </a:extLst>
          </p:cNvPr>
          <p:cNvSpPr txBox="1"/>
          <p:nvPr/>
        </p:nvSpPr>
        <p:spPr>
          <a:xfrm>
            <a:off x="4894403" y="3945056"/>
            <a:ext cx="302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enrichment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– 3’ end biased sequencing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CACFA-0D3F-4FC9-B6D0-D22A9B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792" y="2787249"/>
            <a:ext cx="1085345" cy="402546"/>
          </a:xfrm>
          <a:prstGeom prst="rect">
            <a:avLst/>
          </a:prstGeom>
        </p:spPr>
      </p:pic>
      <p:pic>
        <p:nvPicPr>
          <p:cNvPr id="8194" name="Picture 2" descr="Image result for eppendorf tube">
            <a:extLst>
              <a:ext uri="{FF2B5EF4-FFF2-40B4-BE49-F238E27FC236}">
                <a16:creationId xmlns:a16="http://schemas.microsoft.com/office/drawing/2014/main" id="{CD716BCC-C448-4718-934B-D74198C7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6" y="19400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BB9818-F4C7-4E41-9588-7325C27A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4195" y="2103479"/>
            <a:ext cx="554000" cy="205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5CDE35-8B17-4AE0-A3EA-0657B201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6595" y="2255879"/>
            <a:ext cx="554000" cy="205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02FEF-B274-4859-81CC-1181DD82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96738" y="2730775"/>
            <a:ext cx="554000" cy="205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8797E7-EA2A-476A-ABFD-1444ED1C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2212" y="2103479"/>
            <a:ext cx="554000" cy="205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961A7D-E8A2-46A6-9AA3-59D9EA2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9966" y="2633194"/>
            <a:ext cx="554000" cy="20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68356-FC59-4AAC-A96D-72C39ECC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2366" y="2785594"/>
            <a:ext cx="554000" cy="205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342255-B768-4636-B803-8BACCC82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32509" y="3260490"/>
            <a:ext cx="554000" cy="20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4A2C6-62E7-4572-908B-8BC5E192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37983" y="2633194"/>
            <a:ext cx="554000" cy="205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907B79-6B8D-4951-8620-402CFB3C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8732" y="2929274"/>
            <a:ext cx="554000" cy="205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BC8B2A-3E30-4207-BA72-B777CF3A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1132" y="3081674"/>
            <a:ext cx="554000" cy="205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AB9DD-55EE-48AF-987C-AB04EDED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1275" y="3556570"/>
            <a:ext cx="554000" cy="20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2783-5565-48AE-8168-5A33B039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6749" y="2929274"/>
            <a:ext cx="554000" cy="205474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43167F-E945-4380-A3B6-3F5497BA9302}"/>
              </a:ext>
            </a:extLst>
          </p:cNvPr>
          <p:cNvSpPr/>
          <p:nvPr/>
        </p:nvSpPr>
        <p:spPr>
          <a:xfrm>
            <a:off x="2223500" y="2477120"/>
            <a:ext cx="614717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6680B-3E73-4EE7-BC4B-08108534F63D}"/>
              </a:ext>
            </a:extLst>
          </p:cNvPr>
          <p:cNvSpPr/>
          <p:nvPr/>
        </p:nvSpPr>
        <p:spPr>
          <a:xfrm>
            <a:off x="4878275" y="2479457"/>
            <a:ext cx="58852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A96552-BF43-4CC6-8E8E-AA4082AFA7D1}"/>
              </a:ext>
            </a:extLst>
          </p:cNvPr>
          <p:cNvSpPr txBox="1"/>
          <p:nvPr/>
        </p:nvSpPr>
        <p:spPr>
          <a:xfrm>
            <a:off x="169543" y="3936307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isolate or enrich mRNA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4BD954-67F8-42A8-8D12-C4741EA8128F}"/>
              </a:ext>
            </a:extLst>
          </p:cNvPr>
          <p:cNvSpPr txBox="1"/>
          <p:nvPr/>
        </p:nvSpPr>
        <p:spPr>
          <a:xfrm>
            <a:off x="2326456" y="3912022"/>
            <a:ext cx="302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fragmented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5E456-9B90-45BD-9D2A-80E916834EA6}"/>
              </a:ext>
            </a:extLst>
          </p:cNvPr>
          <p:cNvGrpSpPr/>
          <p:nvPr/>
        </p:nvGrpSpPr>
        <p:grpSpPr>
          <a:xfrm rot="16200000">
            <a:off x="5593552" y="2362973"/>
            <a:ext cx="1594349" cy="754413"/>
            <a:chOff x="5928716" y="2750650"/>
            <a:chExt cx="1212730" cy="4695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ED1F6C-536F-4AE5-8110-59FAAD4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788160" y="2901105"/>
              <a:ext cx="446842" cy="16573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2C96FA-7663-464F-BF0E-8C7AA513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19440" y="2891206"/>
              <a:ext cx="446842" cy="16573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15CDCEE-A363-4968-90CC-3743525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76219" y="2913902"/>
              <a:ext cx="446842" cy="1657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BF82A7D-8FF4-474F-979E-FE533283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44840" y="2906963"/>
              <a:ext cx="446842" cy="16573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06F740-8168-4D3E-80A8-0FCBCBC11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35160" y="2898145"/>
              <a:ext cx="446842" cy="16573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B169F66-E770-476F-86F3-2628D1659032}"/>
              </a:ext>
            </a:extLst>
          </p:cNvPr>
          <p:cNvSpPr txBox="1"/>
          <p:nvPr/>
        </p:nvSpPr>
        <p:spPr>
          <a:xfrm>
            <a:off x="4894403" y="3945056"/>
            <a:ext cx="302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enrichment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70F13D-1C63-4B67-8ED7-04C42864A2DC}"/>
              </a:ext>
            </a:extLst>
          </p:cNvPr>
          <p:cNvSpPr/>
          <p:nvPr/>
        </p:nvSpPr>
        <p:spPr>
          <a:xfrm>
            <a:off x="5265075" y="1554480"/>
            <a:ext cx="2257137" cy="3252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40446E-596C-4F36-AD4B-2EB39335CAB9}"/>
              </a:ext>
            </a:extLst>
          </p:cNvPr>
          <p:cNvSpPr txBox="1"/>
          <p:nvPr/>
        </p:nvSpPr>
        <p:spPr>
          <a:xfrm>
            <a:off x="-63793" y="5312858"/>
            <a:ext cx="125872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Polyadenation</a:t>
            </a:r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the </a:t>
            </a:r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</a:t>
            </a:r>
            <a:r>
              <a:rPr lang="en-US" sz="2000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tail’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– a stretch of successive adenine bases on the 3’ end of mature mRNA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			            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    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is </a:t>
            </a:r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not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translated  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				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     </a:t>
            </a:r>
            <a:r>
              <a:rPr lang="en-US" sz="20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fxn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stability, prevents degradation by phosphates and nucleases, 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				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   required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when exported from nucleus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cytosol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44973-43B9-4EC3-8775-EE2CD505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4" y="708025"/>
            <a:ext cx="11493560" cy="560102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– 3’ end biased sequencing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CACFA-0D3F-4FC9-B6D0-D22A9B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792" y="2787249"/>
            <a:ext cx="1085345" cy="402546"/>
          </a:xfrm>
          <a:prstGeom prst="rect">
            <a:avLst/>
          </a:prstGeom>
        </p:spPr>
      </p:pic>
      <p:pic>
        <p:nvPicPr>
          <p:cNvPr id="8194" name="Picture 2" descr="Image result for eppendorf tube">
            <a:extLst>
              <a:ext uri="{FF2B5EF4-FFF2-40B4-BE49-F238E27FC236}">
                <a16:creationId xmlns:a16="http://schemas.microsoft.com/office/drawing/2014/main" id="{CD716BCC-C448-4718-934B-D74198C7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6" y="19400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BB9818-F4C7-4E41-9588-7325C27A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4195" y="2103479"/>
            <a:ext cx="554000" cy="205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5CDE35-8B17-4AE0-A3EA-0657B201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6595" y="2255879"/>
            <a:ext cx="554000" cy="205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02FEF-B274-4859-81CC-1181DD82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96738" y="2730775"/>
            <a:ext cx="554000" cy="205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8797E7-EA2A-476A-ABFD-1444ED1C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2212" y="2103479"/>
            <a:ext cx="554000" cy="205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961A7D-E8A2-46A6-9AA3-59D9EA2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9966" y="2633194"/>
            <a:ext cx="554000" cy="20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68356-FC59-4AAC-A96D-72C39ECC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2366" y="2785594"/>
            <a:ext cx="554000" cy="205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342255-B768-4636-B803-8BACCC82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32509" y="3260490"/>
            <a:ext cx="554000" cy="20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4A2C6-62E7-4572-908B-8BC5E192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37983" y="2633194"/>
            <a:ext cx="554000" cy="205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907B79-6B8D-4951-8620-402CFB3C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8732" y="2929274"/>
            <a:ext cx="554000" cy="205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BC8B2A-3E30-4207-BA72-B777CF3A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1132" y="3081674"/>
            <a:ext cx="554000" cy="205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AB9DD-55EE-48AF-987C-AB04EDED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1275" y="3556570"/>
            <a:ext cx="554000" cy="20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2783-5565-48AE-8168-5A33B039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6749" y="2929274"/>
            <a:ext cx="554000" cy="205474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43167F-E945-4380-A3B6-3F5497BA9302}"/>
              </a:ext>
            </a:extLst>
          </p:cNvPr>
          <p:cNvSpPr/>
          <p:nvPr/>
        </p:nvSpPr>
        <p:spPr>
          <a:xfrm>
            <a:off x="2223500" y="2477120"/>
            <a:ext cx="614717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6680B-3E73-4EE7-BC4B-08108534F63D}"/>
              </a:ext>
            </a:extLst>
          </p:cNvPr>
          <p:cNvSpPr/>
          <p:nvPr/>
        </p:nvSpPr>
        <p:spPr>
          <a:xfrm>
            <a:off x="4878275" y="2479457"/>
            <a:ext cx="58852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10167442" y="2440516"/>
            <a:ext cx="5896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9337562" y="2386126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9360421" y="357606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1234561" y="1470293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A96552-BF43-4CC6-8E8E-AA4082AFA7D1}"/>
              </a:ext>
            </a:extLst>
          </p:cNvPr>
          <p:cNvSpPr txBox="1"/>
          <p:nvPr/>
        </p:nvSpPr>
        <p:spPr>
          <a:xfrm>
            <a:off x="169543" y="3936307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isolate or enrich mRNA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4BD954-67F8-42A8-8D12-C4741EA8128F}"/>
              </a:ext>
            </a:extLst>
          </p:cNvPr>
          <p:cNvSpPr txBox="1"/>
          <p:nvPr/>
        </p:nvSpPr>
        <p:spPr>
          <a:xfrm>
            <a:off x="2326456" y="3912022"/>
            <a:ext cx="302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fragmented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DCF979-8E91-4015-B5FE-F81B109D7306}"/>
              </a:ext>
            </a:extLst>
          </p:cNvPr>
          <p:cNvSpPr/>
          <p:nvPr/>
        </p:nvSpPr>
        <p:spPr>
          <a:xfrm rot="5400000">
            <a:off x="8690064" y="1951993"/>
            <a:ext cx="45719" cy="2079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9E5AD-CC0B-4C60-B270-824DDA561523}"/>
              </a:ext>
            </a:extLst>
          </p:cNvPr>
          <p:cNvSpPr txBox="1"/>
          <p:nvPr/>
        </p:nvSpPr>
        <p:spPr>
          <a:xfrm>
            <a:off x="8057981" y="299743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558D66-3910-4511-8DA2-A782DDD66ABC}"/>
              </a:ext>
            </a:extLst>
          </p:cNvPr>
          <p:cNvSpPr/>
          <p:nvPr/>
        </p:nvSpPr>
        <p:spPr>
          <a:xfrm rot="5400000">
            <a:off x="9324393" y="1463109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970EDB-65E0-4E76-B661-FE4C13B0F7B8}"/>
              </a:ext>
            </a:extLst>
          </p:cNvPr>
          <p:cNvSpPr/>
          <p:nvPr/>
        </p:nvSpPr>
        <p:spPr>
          <a:xfrm rot="5400000" flipH="1">
            <a:off x="9115140" y="1421503"/>
            <a:ext cx="45719" cy="1202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D67EEE-57EA-49FC-992B-A2D9BEE1797C}"/>
              </a:ext>
            </a:extLst>
          </p:cNvPr>
          <p:cNvSpPr txBox="1"/>
          <p:nvPr/>
        </p:nvSpPr>
        <p:spPr>
          <a:xfrm>
            <a:off x="8044812" y="2074420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C13DA-E592-487F-A2FD-4DCAA5B3DB8F}"/>
              </a:ext>
            </a:extLst>
          </p:cNvPr>
          <p:cNvSpPr/>
          <p:nvPr/>
        </p:nvSpPr>
        <p:spPr>
          <a:xfrm rot="5400000">
            <a:off x="11487829" y="239706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06F687-B7FA-489C-A182-BF8994BB47B2}"/>
              </a:ext>
            </a:extLst>
          </p:cNvPr>
          <p:cNvSpPr/>
          <p:nvPr/>
        </p:nvSpPr>
        <p:spPr>
          <a:xfrm rot="5400000">
            <a:off x="11485063" y="200595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5E456-9B90-45BD-9D2A-80E916834EA6}"/>
              </a:ext>
            </a:extLst>
          </p:cNvPr>
          <p:cNvGrpSpPr/>
          <p:nvPr/>
        </p:nvGrpSpPr>
        <p:grpSpPr>
          <a:xfrm rot="16200000">
            <a:off x="5593552" y="2362973"/>
            <a:ext cx="1594349" cy="754413"/>
            <a:chOff x="5928716" y="2750650"/>
            <a:chExt cx="1212730" cy="4695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ED1F6C-536F-4AE5-8110-59FAAD4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788160" y="2901105"/>
              <a:ext cx="446842" cy="16573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2C96FA-7663-464F-BF0E-8C7AA513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19440" y="2891206"/>
              <a:ext cx="446842" cy="16573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15CDCEE-A363-4968-90CC-3743525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76219" y="2913902"/>
              <a:ext cx="446842" cy="1657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BF82A7D-8FF4-474F-979E-FE533283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44840" y="2906963"/>
              <a:ext cx="446842" cy="16573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06F740-8168-4D3E-80A8-0FCBCBC11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35160" y="2898145"/>
              <a:ext cx="446842" cy="165730"/>
            </a:xfrm>
            <a:prstGeom prst="rect">
              <a:avLst/>
            </a:prstGeom>
          </p:spPr>
        </p:pic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63F5D16-B1B2-4A70-906C-7D6CDC56813B}"/>
              </a:ext>
            </a:extLst>
          </p:cNvPr>
          <p:cNvSpPr/>
          <p:nvPr/>
        </p:nvSpPr>
        <p:spPr>
          <a:xfrm>
            <a:off x="6932528" y="2482219"/>
            <a:ext cx="589684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169F66-E770-476F-86F3-2628D1659032}"/>
              </a:ext>
            </a:extLst>
          </p:cNvPr>
          <p:cNvSpPr txBox="1"/>
          <p:nvPr/>
        </p:nvSpPr>
        <p:spPr>
          <a:xfrm>
            <a:off x="4894403" y="3945056"/>
            <a:ext cx="302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enrichment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AEE26-CA3F-40C0-B56C-E524229DE444}"/>
              </a:ext>
            </a:extLst>
          </p:cNvPr>
          <p:cNvSpPr txBox="1"/>
          <p:nvPr/>
        </p:nvSpPr>
        <p:spPr>
          <a:xfrm>
            <a:off x="8877936" y="3996811"/>
            <a:ext cx="314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Generates a </a:t>
            </a:r>
            <a:r>
              <a:rPr lang="en-US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single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library molecule per transcript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F11F16-6D17-4700-A52F-5EC6115DEB04}"/>
              </a:ext>
            </a:extLst>
          </p:cNvPr>
          <p:cNvSpPr txBox="1"/>
          <p:nvPr/>
        </p:nvSpPr>
        <p:spPr>
          <a:xfrm>
            <a:off x="9739286" y="2743757"/>
            <a:ext cx="49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3’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04A24D-DEDB-4451-B85C-86E17C58DAD1}"/>
              </a:ext>
            </a:extLst>
          </p:cNvPr>
          <p:cNvSpPr txBox="1"/>
          <p:nvPr/>
        </p:nvSpPr>
        <p:spPr>
          <a:xfrm>
            <a:off x="9767101" y="1740228"/>
            <a:ext cx="49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3’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3’ end biased sequencing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10167442" y="2440516"/>
            <a:ext cx="5896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9337562" y="2386126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9360421" y="357606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1234561" y="1470293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DCF979-8E91-4015-B5FE-F81B109D7306}"/>
              </a:ext>
            </a:extLst>
          </p:cNvPr>
          <p:cNvSpPr/>
          <p:nvPr/>
        </p:nvSpPr>
        <p:spPr>
          <a:xfrm rot="5400000">
            <a:off x="8690064" y="1951993"/>
            <a:ext cx="45719" cy="2079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9E5AD-CC0B-4C60-B270-824DDA561523}"/>
              </a:ext>
            </a:extLst>
          </p:cNvPr>
          <p:cNvSpPr txBox="1"/>
          <p:nvPr/>
        </p:nvSpPr>
        <p:spPr>
          <a:xfrm>
            <a:off x="8057981" y="299743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558D66-3910-4511-8DA2-A782DDD66ABC}"/>
              </a:ext>
            </a:extLst>
          </p:cNvPr>
          <p:cNvSpPr/>
          <p:nvPr/>
        </p:nvSpPr>
        <p:spPr>
          <a:xfrm rot="5400000">
            <a:off x="9324393" y="1463109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970EDB-65E0-4E76-B661-FE4C13B0F7B8}"/>
              </a:ext>
            </a:extLst>
          </p:cNvPr>
          <p:cNvSpPr/>
          <p:nvPr/>
        </p:nvSpPr>
        <p:spPr>
          <a:xfrm rot="5400000" flipH="1">
            <a:off x="9115140" y="1421503"/>
            <a:ext cx="45719" cy="1202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D67EEE-57EA-49FC-992B-A2D9BEE1797C}"/>
              </a:ext>
            </a:extLst>
          </p:cNvPr>
          <p:cNvSpPr txBox="1"/>
          <p:nvPr/>
        </p:nvSpPr>
        <p:spPr>
          <a:xfrm>
            <a:off x="8044812" y="2074420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C13DA-E592-487F-A2FD-4DCAA5B3DB8F}"/>
              </a:ext>
            </a:extLst>
          </p:cNvPr>
          <p:cNvSpPr/>
          <p:nvPr/>
        </p:nvSpPr>
        <p:spPr>
          <a:xfrm rot="5400000">
            <a:off x="11487829" y="239706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06F687-B7FA-489C-A182-BF8994BB47B2}"/>
              </a:ext>
            </a:extLst>
          </p:cNvPr>
          <p:cNvSpPr/>
          <p:nvPr/>
        </p:nvSpPr>
        <p:spPr>
          <a:xfrm rot="5400000">
            <a:off x="11485063" y="200595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5E456-9B90-45BD-9D2A-80E916834EA6}"/>
              </a:ext>
            </a:extLst>
          </p:cNvPr>
          <p:cNvGrpSpPr/>
          <p:nvPr/>
        </p:nvGrpSpPr>
        <p:grpSpPr>
          <a:xfrm rot="16200000">
            <a:off x="5593552" y="2362973"/>
            <a:ext cx="1594349" cy="754413"/>
            <a:chOff x="5928716" y="2750650"/>
            <a:chExt cx="1212730" cy="4695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ED1F6C-536F-4AE5-8110-59FAAD4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788160" y="2901105"/>
              <a:ext cx="446842" cy="16573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2C96FA-7663-464F-BF0E-8C7AA513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19440" y="2891206"/>
              <a:ext cx="446842" cy="16573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15CDCEE-A363-4968-90CC-3743525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76219" y="2913902"/>
              <a:ext cx="446842" cy="1657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BF82A7D-8FF4-474F-979E-FE533283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44840" y="2906963"/>
              <a:ext cx="446842" cy="16573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06F740-8168-4D3E-80A8-0FCBCBC11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35160" y="2898145"/>
              <a:ext cx="446842" cy="165730"/>
            </a:xfrm>
            <a:prstGeom prst="rect">
              <a:avLst/>
            </a:prstGeom>
          </p:spPr>
        </p:pic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63F5D16-B1B2-4A70-906C-7D6CDC56813B}"/>
              </a:ext>
            </a:extLst>
          </p:cNvPr>
          <p:cNvSpPr/>
          <p:nvPr/>
        </p:nvSpPr>
        <p:spPr>
          <a:xfrm>
            <a:off x="6932528" y="2482219"/>
            <a:ext cx="589684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AEE26-CA3F-40C0-B56C-E524229DE444}"/>
              </a:ext>
            </a:extLst>
          </p:cNvPr>
          <p:cNvSpPr txBox="1"/>
          <p:nvPr/>
        </p:nvSpPr>
        <p:spPr>
          <a:xfrm>
            <a:off x="8877936" y="3996811"/>
            <a:ext cx="314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Generates a </a:t>
            </a:r>
            <a:r>
              <a:rPr lang="en-US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single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library molecule per transcript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1D6A2593-0BCD-4A6A-89D8-AB7EF3EBDF8A}"/>
              </a:ext>
            </a:extLst>
          </p:cNvPr>
          <p:cNvSpPr/>
          <p:nvPr/>
        </p:nvSpPr>
        <p:spPr>
          <a:xfrm rot="10800000">
            <a:off x="5695747" y="1746259"/>
            <a:ext cx="491490" cy="368904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A75172-0792-49EF-8896-6BE1E4C6A51E}"/>
              </a:ext>
            </a:extLst>
          </p:cNvPr>
          <p:cNvSpPr txBox="1"/>
          <p:nvPr/>
        </p:nvSpPr>
        <p:spPr>
          <a:xfrm>
            <a:off x="205869" y="1566276"/>
            <a:ext cx="554231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Lower sequencing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Higher capacity for replication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Ideal sequencing tool for differential gene expression (DGE)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3’ end biased sequencing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10167442" y="2440516"/>
            <a:ext cx="5896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9337562" y="2386126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9360421" y="357606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1234561" y="1470293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DCF979-8E91-4015-B5FE-F81B109D7306}"/>
              </a:ext>
            </a:extLst>
          </p:cNvPr>
          <p:cNvSpPr/>
          <p:nvPr/>
        </p:nvSpPr>
        <p:spPr>
          <a:xfrm rot="5400000">
            <a:off x="8690064" y="1951993"/>
            <a:ext cx="45719" cy="2079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C9E5AD-CC0B-4C60-B270-824DDA561523}"/>
              </a:ext>
            </a:extLst>
          </p:cNvPr>
          <p:cNvSpPr txBox="1"/>
          <p:nvPr/>
        </p:nvSpPr>
        <p:spPr>
          <a:xfrm>
            <a:off x="8057981" y="2997437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558D66-3910-4511-8DA2-A782DDD66ABC}"/>
              </a:ext>
            </a:extLst>
          </p:cNvPr>
          <p:cNvSpPr/>
          <p:nvPr/>
        </p:nvSpPr>
        <p:spPr>
          <a:xfrm rot="5400000">
            <a:off x="9324393" y="1463109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970EDB-65E0-4E76-B661-FE4C13B0F7B8}"/>
              </a:ext>
            </a:extLst>
          </p:cNvPr>
          <p:cNvSpPr/>
          <p:nvPr/>
        </p:nvSpPr>
        <p:spPr>
          <a:xfrm rot="5400000" flipH="1">
            <a:off x="9115140" y="1421503"/>
            <a:ext cx="45719" cy="1202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D67EEE-57EA-49FC-992B-A2D9BEE1797C}"/>
              </a:ext>
            </a:extLst>
          </p:cNvPr>
          <p:cNvSpPr txBox="1"/>
          <p:nvPr/>
        </p:nvSpPr>
        <p:spPr>
          <a:xfrm>
            <a:off x="8044812" y="2074420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ref_gene2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CC13DA-E592-487F-A2FD-4DCAA5B3DB8F}"/>
              </a:ext>
            </a:extLst>
          </p:cNvPr>
          <p:cNvSpPr/>
          <p:nvPr/>
        </p:nvSpPr>
        <p:spPr>
          <a:xfrm rot="5400000">
            <a:off x="11487829" y="239706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06F687-B7FA-489C-A182-BF8994BB47B2}"/>
              </a:ext>
            </a:extLst>
          </p:cNvPr>
          <p:cNvSpPr/>
          <p:nvPr/>
        </p:nvSpPr>
        <p:spPr>
          <a:xfrm rot="5400000">
            <a:off x="11485063" y="200595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F5E456-9B90-45BD-9D2A-80E916834EA6}"/>
              </a:ext>
            </a:extLst>
          </p:cNvPr>
          <p:cNvGrpSpPr/>
          <p:nvPr/>
        </p:nvGrpSpPr>
        <p:grpSpPr>
          <a:xfrm rot="16200000">
            <a:off x="5593552" y="2362973"/>
            <a:ext cx="1594349" cy="754413"/>
            <a:chOff x="5928716" y="2750650"/>
            <a:chExt cx="1212730" cy="46953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1ED1F6C-536F-4AE5-8110-59FAAD4E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788160" y="2901105"/>
              <a:ext cx="446842" cy="16573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2C96FA-7663-464F-BF0E-8C7AA513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019440" y="2891206"/>
              <a:ext cx="446842" cy="16573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15CDCEE-A363-4968-90CC-3743525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76219" y="2913902"/>
              <a:ext cx="446842" cy="16573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BF82A7D-8FF4-474F-979E-FE533283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544840" y="2906963"/>
              <a:ext cx="446842" cy="16573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06F740-8168-4D3E-80A8-0FCBCBC11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835160" y="2898145"/>
              <a:ext cx="446842" cy="165730"/>
            </a:xfrm>
            <a:prstGeom prst="rect">
              <a:avLst/>
            </a:prstGeom>
          </p:spPr>
        </p:pic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63F5D16-B1B2-4A70-906C-7D6CDC56813B}"/>
              </a:ext>
            </a:extLst>
          </p:cNvPr>
          <p:cNvSpPr/>
          <p:nvPr/>
        </p:nvSpPr>
        <p:spPr>
          <a:xfrm>
            <a:off x="6932528" y="2482219"/>
            <a:ext cx="589684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AEE26-CA3F-40C0-B56C-E524229DE444}"/>
              </a:ext>
            </a:extLst>
          </p:cNvPr>
          <p:cNvSpPr txBox="1"/>
          <p:nvPr/>
        </p:nvSpPr>
        <p:spPr>
          <a:xfrm>
            <a:off x="8877936" y="3996811"/>
            <a:ext cx="314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Generates a </a:t>
            </a:r>
            <a:r>
              <a:rPr lang="en-US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single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library molecule per transcript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1D6A2593-0BCD-4A6A-89D8-AB7EF3EBDF8A}"/>
              </a:ext>
            </a:extLst>
          </p:cNvPr>
          <p:cNvSpPr/>
          <p:nvPr/>
        </p:nvSpPr>
        <p:spPr>
          <a:xfrm rot="10800000">
            <a:off x="5695747" y="1746259"/>
            <a:ext cx="491490" cy="368904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A75172-0792-49EF-8896-6BE1E4C6A51E}"/>
              </a:ext>
            </a:extLst>
          </p:cNvPr>
          <p:cNvSpPr txBox="1"/>
          <p:nvPr/>
        </p:nvSpPr>
        <p:spPr>
          <a:xfrm>
            <a:off x="205869" y="1566276"/>
            <a:ext cx="6009481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Cons </a:t>
            </a: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Requires a </a:t>
            </a: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reference</a:t>
            </a:r>
            <a:r>
              <a:rPr lang="en-US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with good annotation </a:t>
            </a: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- no </a:t>
            </a:r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de novo</a:t>
            </a:r>
          </a:p>
          <a:p>
            <a:endParaRPr lang="en-US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No insight on splicing or novel transcripts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Additional trimming to remove </a:t>
            </a:r>
            <a:r>
              <a:rPr lang="en-US" sz="25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1914794" y="477024"/>
            <a:ext cx="215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Takeaways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DA6232-8967-41DF-B54D-50FEB6C30464}"/>
              </a:ext>
            </a:extLst>
          </p:cNvPr>
          <p:cNvSpPr/>
          <p:nvPr/>
        </p:nvSpPr>
        <p:spPr>
          <a:xfrm rot="5400000">
            <a:off x="1330924" y="157651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6B643-C144-4CE4-9FE5-5C534C648FD1}"/>
              </a:ext>
            </a:extLst>
          </p:cNvPr>
          <p:cNvSpPr/>
          <p:nvPr/>
        </p:nvSpPr>
        <p:spPr>
          <a:xfrm rot="5400000">
            <a:off x="2045110" y="142605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FBFD95-ACCE-4E4A-A5F0-3A5649F6E716}"/>
              </a:ext>
            </a:extLst>
          </p:cNvPr>
          <p:cNvSpPr/>
          <p:nvPr/>
        </p:nvSpPr>
        <p:spPr>
          <a:xfrm rot="5400000">
            <a:off x="1647248" y="168081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7629E7-13FF-4C93-9EAC-A35C0409FD1E}"/>
              </a:ext>
            </a:extLst>
          </p:cNvPr>
          <p:cNvSpPr/>
          <p:nvPr/>
        </p:nvSpPr>
        <p:spPr>
          <a:xfrm rot="5400000">
            <a:off x="1411694" y="132818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410B28-4A90-47A7-BA01-03EA94319877}"/>
              </a:ext>
            </a:extLst>
          </p:cNvPr>
          <p:cNvSpPr/>
          <p:nvPr/>
        </p:nvSpPr>
        <p:spPr>
          <a:xfrm rot="5400000">
            <a:off x="2020875" y="122975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F3378A-0874-426B-8265-4F1492CCA1F4}"/>
              </a:ext>
            </a:extLst>
          </p:cNvPr>
          <p:cNvSpPr/>
          <p:nvPr/>
        </p:nvSpPr>
        <p:spPr>
          <a:xfrm rot="5400000">
            <a:off x="2300153" y="112032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10CEF-A52E-48D1-80F6-5743EAE893C2}"/>
              </a:ext>
            </a:extLst>
          </p:cNvPr>
          <p:cNvSpPr/>
          <p:nvPr/>
        </p:nvSpPr>
        <p:spPr>
          <a:xfrm rot="5400000">
            <a:off x="2621752" y="749704"/>
            <a:ext cx="45719" cy="33997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8C6282-B395-4B55-B07C-9F42FA103AFF}"/>
              </a:ext>
            </a:extLst>
          </p:cNvPr>
          <p:cNvSpPr/>
          <p:nvPr/>
        </p:nvSpPr>
        <p:spPr>
          <a:xfrm rot="5400000">
            <a:off x="2479349" y="92274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D78B63-B2D5-443C-A9FE-D9EA8B291CA8}"/>
              </a:ext>
            </a:extLst>
          </p:cNvPr>
          <p:cNvSpPr/>
          <p:nvPr/>
        </p:nvSpPr>
        <p:spPr>
          <a:xfrm rot="5400000">
            <a:off x="1347329" y="8501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980223-FEA8-48A5-8832-F0CC54CAD8F1}"/>
              </a:ext>
            </a:extLst>
          </p:cNvPr>
          <p:cNvSpPr/>
          <p:nvPr/>
        </p:nvSpPr>
        <p:spPr>
          <a:xfrm rot="5400000">
            <a:off x="1499729" y="10025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46C94E-691C-4A89-A40B-96C776F66143}"/>
              </a:ext>
            </a:extLst>
          </p:cNvPr>
          <p:cNvSpPr/>
          <p:nvPr/>
        </p:nvSpPr>
        <p:spPr>
          <a:xfrm rot="5400000">
            <a:off x="3266384" y="172837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9CB685-C36E-41BB-8E68-B6CA41801535}"/>
              </a:ext>
            </a:extLst>
          </p:cNvPr>
          <p:cNvSpPr/>
          <p:nvPr/>
        </p:nvSpPr>
        <p:spPr>
          <a:xfrm rot="5400000">
            <a:off x="3980570" y="157791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612009-2F5F-4FAF-A839-AA45EE6DBE5C}"/>
              </a:ext>
            </a:extLst>
          </p:cNvPr>
          <p:cNvSpPr/>
          <p:nvPr/>
        </p:nvSpPr>
        <p:spPr>
          <a:xfrm rot="5400000">
            <a:off x="3582708" y="183267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67BD0F-8AB1-4DD5-B312-594F0A751097}"/>
              </a:ext>
            </a:extLst>
          </p:cNvPr>
          <p:cNvSpPr/>
          <p:nvPr/>
        </p:nvSpPr>
        <p:spPr>
          <a:xfrm rot="5400000">
            <a:off x="3347154" y="148004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D8977A-F17C-4E24-A4D8-B9EDA0C53AEC}"/>
              </a:ext>
            </a:extLst>
          </p:cNvPr>
          <p:cNvSpPr/>
          <p:nvPr/>
        </p:nvSpPr>
        <p:spPr>
          <a:xfrm rot="5400000">
            <a:off x="3956335" y="138161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2C01F8-B0E2-4D6D-9AC2-09735D115811}"/>
              </a:ext>
            </a:extLst>
          </p:cNvPr>
          <p:cNvSpPr/>
          <p:nvPr/>
        </p:nvSpPr>
        <p:spPr>
          <a:xfrm rot="5400000">
            <a:off x="4235613" y="127218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A745D1-B970-45D4-A31F-D3E13A09183E}"/>
              </a:ext>
            </a:extLst>
          </p:cNvPr>
          <p:cNvSpPr/>
          <p:nvPr/>
        </p:nvSpPr>
        <p:spPr>
          <a:xfrm rot="5400000">
            <a:off x="4414809" y="107460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55C094-7159-4B89-8423-989F5A843805}"/>
              </a:ext>
            </a:extLst>
          </p:cNvPr>
          <p:cNvSpPr/>
          <p:nvPr/>
        </p:nvSpPr>
        <p:spPr>
          <a:xfrm rot="5400000">
            <a:off x="3282789" y="100200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FFA348-6E32-4917-A5A8-C7A8C464E415}"/>
              </a:ext>
            </a:extLst>
          </p:cNvPr>
          <p:cNvSpPr/>
          <p:nvPr/>
        </p:nvSpPr>
        <p:spPr>
          <a:xfrm rot="5400000">
            <a:off x="3435189" y="115440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845E7D-A376-406F-8AD9-0C44E122D5FE}"/>
              </a:ext>
            </a:extLst>
          </p:cNvPr>
          <p:cNvSpPr txBox="1"/>
          <p:nvPr/>
        </p:nvSpPr>
        <p:spPr>
          <a:xfrm>
            <a:off x="586698" y="2607866"/>
            <a:ext cx="40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generates overlapping fragments of the </a:t>
            </a:r>
            <a:r>
              <a:rPr lang="en-US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whole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transcript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BB4D15C-2DBA-431A-B63C-4CDAE69EA2D9}"/>
              </a:ext>
            </a:extLst>
          </p:cNvPr>
          <p:cNvSpPr/>
          <p:nvPr/>
        </p:nvSpPr>
        <p:spPr>
          <a:xfrm rot="5400000">
            <a:off x="9228838" y="749704"/>
            <a:ext cx="45719" cy="3399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927EED-BB31-4B59-9307-04E8B9484627}"/>
              </a:ext>
            </a:extLst>
          </p:cNvPr>
          <p:cNvSpPr txBox="1"/>
          <p:nvPr/>
        </p:nvSpPr>
        <p:spPr>
          <a:xfrm>
            <a:off x="7679436" y="2607866"/>
            <a:ext cx="314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Generates a </a:t>
            </a:r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library molecule per transcript</a:t>
            </a:r>
            <a:endParaRPr lang="en-US" sz="3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05CE03-F3C1-4682-9139-B8F60CEA4DDC}"/>
              </a:ext>
            </a:extLst>
          </p:cNvPr>
          <p:cNvSpPr/>
          <p:nvPr/>
        </p:nvSpPr>
        <p:spPr>
          <a:xfrm rot="5400000">
            <a:off x="10485785" y="128352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B3A8C0-6642-44B8-AB8C-27F4C1600F01}"/>
              </a:ext>
            </a:extLst>
          </p:cNvPr>
          <p:cNvSpPr txBox="1"/>
          <p:nvPr/>
        </p:nvSpPr>
        <p:spPr>
          <a:xfrm>
            <a:off x="8349096" y="487265"/>
            <a:ext cx="215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04393-B85C-42BD-9C3A-FADE02A4B6A3}"/>
              </a:ext>
            </a:extLst>
          </p:cNvPr>
          <p:cNvSpPr txBox="1"/>
          <p:nvPr/>
        </p:nvSpPr>
        <p:spPr>
          <a:xfrm>
            <a:off x="896907" y="3517202"/>
            <a:ext cx="3414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Costly 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Biased of transcript length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Low replication               (unless you have the cash)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Ideal for non-model taxa and exploratory transcriptomics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FFFB18-0D7E-4B8E-AC5A-C381E9FAEE25}"/>
              </a:ext>
            </a:extLst>
          </p:cNvPr>
          <p:cNvSpPr txBox="1"/>
          <p:nvPr/>
        </p:nvSpPr>
        <p:spPr>
          <a:xfrm>
            <a:off x="7380055" y="3501672"/>
            <a:ext cx="3743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Cuts cost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dramatically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High replication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Limited to differential expression analysis 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Requires a reference 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watch out for the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tail!</a:t>
            </a:r>
            <a:endParaRPr lang="en-US" sz="2000" i="1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77EB4A-0BA7-47EB-859D-BC1DCA478738}"/>
              </a:ext>
            </a:extLst>
          </p:cNvPr>
          <p:cNvSpPr/>
          <p:nvPr/>
        </p:nvSpPr>
        <p:spPr>
          <a:xfrm rot="5400000">
            <a:off x="6164936" y="-2459915"/>
            <a:ext cx="62586" cy="1168674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4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400050"/>
            <a:ext cx="12192000" cy="6457950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25EB7-E9EB-40BD-90F4-4261F9B9AD90}"/>
              </a:ext>
            </a:extLst>
          </p:cNvPr>
          <p:cNvSpPr txBox="1"/>
          <p:nvPr/>
        </p:nvSpPr>
        <p:spPr>
          <a:xfrm>
            <a:off x="3512819" y="1606415"/>
            <a:ext cx="5618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(I) Intro to </a:t>
            </a:r>
            <a:r>
              <a:rPr lang="en-US" sz="3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endParaRPr lang="en-US" sz="3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Goals and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ow it works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Platforms,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vs.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(II) Workflow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HPC to R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(III)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WGCNA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R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tips on multivariate analysis</a:t>
            </a: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1914794" y="477024"/>
            <a:ext cx="215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DA6232-8967-41DF-B54D-50FEB6C30464}"/>
              </a:ext>
            </a:extLst>
          </p:cNvPr>
          <p:cNvSpPr/>
          <p:nvPr/>
        </p:nvSpPr>
        <p:spPr>
          <a:xfrm rot="5400000">
            <a:off x="1330924" y="1576518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6B643-C144-4CE4-9FE5-5C534C648FD1}"/>
              </a:ext>
            </a:extLst>
          </p:cNvPr>
          <p:cNvSpPr/>
          <p:nvPr/>
        </p:nvSpPr>
        <p:spPr>
          <a:xfrm rot="5400000">
            <a:off x="2045110" y="1426050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FBFD95-ACCE-4E4A-A5F0-3A5649F6E716}"/>
              </a:ext>
            </a:extLst>
          </p:cNvPr>
          <p:cNvSpPr/>
          <p:nvPr/>
        </p:nvSpPr>
        <p:spPr>
          <a:xfrm rot="5400000">
            <a:off x="1647248" y="1680815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7629E7-13FF-4C93-9EAC-A35C0409FD1E}"/>
              </a:ext>
            </a:extLst>
          </p:cNvPr>
          <p:cNvSpPr/>
          <p:nvPr/>
        </p:nvSpPr>
        <p:spPr>
          <a:xfrm rot="5400000">
            <a:off x="1411694" y="1328183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410B28-4A90-47A7-BA01-03EA94319877}"/>
              </a:ext>
            </a:extLst>
          </p:cNvPr>
          <p:cNvSpPr/>
          <p:nvPr/>
        </p:nvSpPr>
        <p:spPr>
          <a:xfrm rot="5400000">
            <a:off x="2020875" y="122975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F3378A-0874-426B-8265-4F1492CCA1F4}"/>
              </a:ext>
            </a:extLst>
          </p:cNvPr>
          <p:cNvSpPr/>
          <p:nvPr/>
        </p:nvSpPr>
        <p:spPr>
          <a:xfrm rot="5400000">
            <a:off x="2300153" y="1120321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10CEF-A52E-48D1-80F6-5743EAE893C2}"/>
              </a:ext>
            </a:extLst>
          </p:cNvPr>
          <p:cNvSpPr/>
          <p:nvPr/>
        </p:nvSpPr>
        <p:spPr>
          <a:xfrm rot="5400000">
            <a:off x="2621752" y="749704"/>
            <a:ext cx="45719" cy="3399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8C6282-B395-4B55-B07C-9F42FA103AFF}"/>
              </a:ext>
            </a:extLst>
          </p:cNvPr>
          <p:cNvSpPr/>
          <p:nvPr/>
        </p:nvSpPr>
        <p:spPr>
          <a:xfrm rot="5400000">
            <a:off x="2479349" y="922742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D78B63-B2D5-443C-A9FE-D9EA8B291CA8}"/>
              </a:ext>
            </a:extLst>
          </p:cNvPr>
          <p:cNvSpPr/>
          <p:nvPr/>
        </p:nvSpPr>
        <p:spPr>
          <a:xfrm rot="5400000">
            <a:off x="1347329" y="85014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980223-FEA8-48A5-8832-F0CC54CAD8F1}"/>
              </a:ext>
            </a:extLst>
          </p:cNvPr>
          <p:cNvSpPr/>
          <p:nvPr/>
        </p:nvSpPr>
        <p:spPr>
          <a:xfrm rot="5400000">
            <a:off x="1499729" y="100254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46C94E-691C-4A89-A40B-96C776F66143}"/>
              </a:ext>
            </a:extLst>
          </p:cNvPr>
          <p:cNvSpPr/>
          <p:nvPr/>
        </p:nvSpPr>
        <p:spPr>
          <a:xfrm rot="5400000">
            <a:off x="3266384" y="1728378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9CB685-C36E-41BB-8E68-B6CA41801535}"/>
              </a:ext>
            </a:extLst>
          </p:cNvPr>
          <p:cNvSpPr/>
          <p:nvPr/>
        </p:nvSpPr>
        <p:spPr>
          <a:xfrm rot="5400000">
            <a:off x="3980570" y="1577910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612009-2F5F-4FAF-A839-AA45EE6DBE5C}"/>
              </a:ext>
            </a:extLst>
          </p:cNvPr>
          <p:cNvSpPr/>
          <p:nvPr/>
        </p:nvSpPr>
        <p:spPr>
          <a:xfrm rot="5400000">
            <a:off x="3582708" y="1832675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67BD0F-8AB1-4DD5-B312-594F0A751097}"/>
              </a:ext>
            </a:extLst>
          </p:cNvPr>
          <p:cNvSpPr/>
          <p:nvPr/>
        </p:nvSpPr>
        <p:spPr>
          <a:xfrm rot="5400000">
            <a:off x="3347154" y="1480043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3D8977A-F17C-4E24-A4D8-B9EDA0C53AEC}"/>
              </a:ext>
            </a:extLst>
          </p:cNvPr>
          <p:cNvSpPr/>
          <p:nvPr/>
        </p:nvSpPr>
        <p:spPr>
          <a:xfrm rot="5400000">
            <a:off x="3956335" y="138161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2C01F8-B0E2-4D6D-9AC2-09735D115811}"/>
              </a:ext>
            </a:extLst>
          </p:cNvPr>
          <p:cNvSpPr/>
          <p:nvPr/>
        </p:nvSpPr>
        <p:spPr>
          <a:xfrm rot="5400000">
            <a:off x="4235613" y="1272181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A745D1-B970-45D4-A31F-D3E13A09183E}"/>
              </a:ext>
            </a:extLst>
          </p:cNvPr>
          <p:cNvSpPr/>
          <p:nvPr/>
        </p:nvSpPr>
        <p:spPr>
          <a:xfrm rot="5400000">
            <a:off x="4414809" y="1074602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55C094-7159-4B89-8423-989F5A843805}"/>
              </a:ext>
            </a:extLst>
          </p:cNvPr>
          <p:cNvSpPr/>
          <p:nvPr/>
        </p:nvSpPr>
        <p:spPr>
          <a:xfrm rot="5400000">
            <a:off x="3282789" y="100200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CFFA348-6E32-4917-A5A8-C7A8C464E415}"/>
              </a:ext>
            </a:extLst>
          </p:cNvPr>
          <p:cNvSpPr/>
          <p:nvPr/>
        </p:nvSpPr>
        <p:spPr>
          <a:xfrm rot="5400000">
            <a:off x="3435189" y="1154404"/>
            <a:ext cx="45719" cy="78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845E7D-A376-406F-8AD9-0C44E122D5FE}"/>
              </a:ext>
            </a:extLst>
          </p:cNvPr>
          <p:cNvSpPr txBox="1"/>
          <p:nvPr/>
        </p:nvSpPr>
        <p:spPr>
          <a:xfrm>
            <a:off x="586698" y="2607866"/>
            <a:ext cx="40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generates overlapping fragments of the </a:t>
            </a:r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whole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transcript</a:t>
            </a:r>
            <a:endParaRPr lang="en-US" sz="3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BB4D15C-2DBA-431A-B63C-4CDAE69EA2D9}"/>
              </a:ext>
            </a:extLst>
          </p:cNvPr>
          <p:cNvSpPr/>
          <p:nvPr/>
        </p:nvSpPr>
        <p:spPr>
          <a:xfrm rot="5400000">
            <a:off x="9228838" y="749704"/>
            <a:ext cx="45719" cy="33997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927EED-BB31-4B59-9307-04E8B9484627}"/>
              </a:ext>
            </a:extLst>
          </p:cNvPr>
          <p:cNvSpPr txBox="1"/>
          <p:nvPr/>
        </p:nvSpPr>
        <p:spPr>
          <a:xfrm>
            <a:off x="7679436" y="2607866"/>
            <a:ext cx="314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Generates a </a:t>
            </a:r>
            <a:r>
              <a:rPr lang="en-US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single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library molecule per transcript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05CE03-F3C1-4682-9139-B8F60CEA4DDC}"/>
              </a:ext>
            </a:extLst>
          </p:cNvPr>
          <p:cNvSpPr/>
          <p:nvPr/>
        </p:nvSpPr>
        <p:spPr>
          <a:xfrm rot="5400000">
            <a:off x="10485785" y="128352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B3A8C0-6642-44B8-AB8C-27F4C1600F01}"/>
              </a:ext>
            </a:extLst>
          </p:cNvPr>
          <p:cNvSpPr txBox="1"/>
          <p:nvPr/>
        </p:nvSpPr>
        <p:spPr>
          <a:xfrm>
            <a:off x="8349096" y="487265"/>
            <a:ext cx="215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04393-B85C-42BD-9C3A-FADE02A4B6A3}"/>
              </a:ext>
            </a:extLst>
          </p:cNvPr>
          <p:cNvSpPr txBox="1"/>
          <p:nvPr/>
        </p:nvSpPr>
        <p:spPr>
          <a:xfrm>
            <a:off x="896907" y="3517202"/>
            <a:ext cx="3414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Costly 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Biased of transcript length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 replication               (unless you have the cash)</a:t>
            </a:r>
          </a:p>
          <a:p>
            <a:pPr algn="ctr"/>
            <a:endParaRPr lang="en-US" sz="2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Ideal for non-model taxa and exploratory transcriptomics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FFFB18-0D7E-4B8E-AC5A-C381E9FAEE25}"/>
              </a:ext>
            </a:extLst>
          </p:cNvPr>
          <p:cNvSpPr txBox="1"/>
          <p:nvPr/>
        </p:nvSpPr>
        <p:spPr>
          <a:xfrm>
            <a:off x="7380055" y="3501672"/>
            <a:ext cx="3743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Cuts cost </a:t>
            </a:r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dramatically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High replication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Limited to differential expression analysis 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Requires a reference </a:t>
            </a:r>
          </a:p>
          <a:p>
            <a:pPr algn="ctr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Tip: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watch out for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tail!</a:t>
            </a:r>
            <a:endParaRPr lang="en-US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77EB4A-0BA7-47EB-859D-BC1DCA478738}"/>
              </a:ext>
            </a:extLst>
          </p:cNvPr>
          <p:cNvSpPr/>
          <p:nvPr/>
        </p:nvSpPr>
        <p:spPr>
          <a:xfrm rot="5400000">
            <a:off x="6164936" y="-2459915"/>
            <a:ext cx="62586" cy="1168674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Takeaways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AF7B528-F465-4D93-9C63-8789800C82E3}"/>
              </a:ext>
            </a:extLst>
          </p:cNvPr>
          <p:cNvSpPr/>
          <p:nvPr/>
        </p:nvSpPr>
        <p:spPr>
          <a:xfrm>
            <a:off x="727804" y="4249625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81AD1B-89B3-41C1-AA16-29D508AD8077}"/>
              </a:ext>
            </a:extLst>
          </p:cNvPr>
          <p:cNvSpPr/>
          <p:nvPr/>
        </p:nvSpPr>
        <p:spPr>
          <a:xfrm>
            <a:off x="509814" y="4735762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A457A-1B11-4F49-92CA-259B9DAD58FF}"/>
              </a:ext>
            </a:extLst>
          </p:cNvPr>
          <p:cNvSpPr/>
          <p:nvPr/>
        </p:nvSpPr>
        <p:spPr>
          <a:xfrm>
            <a:off x="1030021" y="4735761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C9D3A7-E2E5-448B-8194-35BC1FE83E3F}"/>
              </a:ext>
            </a:extLst>
          </p:cNvPr>
          <p:cNvSpPr/>
          <p:nvPr/>
        </p:nvSpPr>
        <p:spPr>
          <a:xfrm>
            <a:off x="1215216" y="4006556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062812-64AF-4366-8660-AB2ACE80431E}"/>
              </a:ext>
            </a:extLst>
          </p:cNvPr>
          <p:cNvSpPr/>
          <p:nvPr/>
        </p:nvSpPr>
        <p:spPr>
          <a:xfrm>
            <a:off x="765732" y="3722623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E218A1-CA71-425F-96CD-78E84281634F}"/>
              </a:ext>
            </a:extLst>
          </p:cNvPr>
          <p:cNvSpPr/>
          <p:nvPr/>
        </p:nvSpPr>
        <p:spPr>
          <a:xfrm>
            <a:off x="298903" y="4249624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FCF9F8-8BD4-4758-A6EB-411D597EEA10}"/>
              </a:ext>
            </a:extLst>
          </p:cNvPr>
          <p:cNvSpPr/>
          <p:nvPr/>
        </p:nvSpPr>
        <p:spPr>
          <a:xfrm>
            <a:off x="2411921" y="5338904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92D631-35EB-4BDB-8A4D-E68C4A557175}"/>
              </a:ext>
            </a:extLst>
          </p:cNvPr>
          <p:cNvSpPr/>
          <p:nvPr/>
        </p:nvSpPr>
        <p:spPr>
          <a:xfrm>
            <a:off x="2193931" y="5825041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A678DF-C085-493B-9B71-13BD9049ED18}"/>
              </a:ext>
            </a:extLst>
          </p:cNvPr>
          <p:cNvSpPr/>
          <p:nvPr/>
        </p:nvSpPr>
        <p:spPr>
          <a:xfrm>
            <a:off x="2714138" y="5825040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0B5174-07AF-4B4E-929A-42D2B1AA7E2A}"/>
              </a:ext>
            </a:extLst>
          </p:cNvPr>
          <p:cNvSpPr/>
          <p:nvPr/>
        </p:nvSpPr>
        <p:spPr>
          <a:xfrm>
            <a:off x="2899333" y="5124771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70BE83-F197-4ACB-9AEE-F8898EBB3F2D}"/>
              </a:ext>
            </a:extLst>
          </p:cNvPr>
          <p:cNvSpPr/>
          <p:nvPr/>
        </p:nvSpPr>
        <p:spPr>
          <a:xfrm>
            <a:off x="2449849" y="4840838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28C69C-64AC-4EA7-8A0D-AEBA60992B78}"/>
              </a:ext>
            </a:extLst>
          </p:cNvPr>
          <p:cNvSpPr/>
          <p:nvPr/>
        </p:nvSpPr>
        <p:spPr>
          <a:xfrm>
            <a:off x="1983020" y="5338903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25511D-B8D0-4D19-BB1C-C8A58C13CF13}"/>
              </a:ext>
            </a:extLst>
          </p:cNvPr>
          <p:cNvSpPr/>
          <p:nvPr/>
        </p:nvSpPr>
        <p:spPr>
          <a:xfrm>
            <a:off x="2543202" y="3625497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82DBDA-414D-4C97-A136-6EDAF1B761C7}"/>
              </a:ext>
            </a:extLst>
          </p:cNvPr>
          <p:cNvSpPr/>
          <p:nvPr/>
        </p:nvSpPr>
        <p:spPr>
          <a:xfrm>
            <a:off x="2325212" y="4111634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9FBE6-E6C8-4E1C-9CB5-218948B105CB}"/>
              </a:ext>
            </a:extLst>
          </p:cNvPr>
          <p:cNvSpPr/>
          <p:nvPr/>
        </p:nvSpPr>
        <p:spPr>
          <a:xfrm>
            <a:off x="2845419" y="4111633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A0E73-22A1-4FD6-B58A-04EEE1F97FEA}"/>
              </a:ext>
            </a:extLst>
          </p:cNvPr>
          <p:cNvSpPr/>
          <p:nvPr/>
        </p:nvSpPr>
        <p:spPr>
          <a:xfrm>
            <a:off x="3030614" y="3382428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3B0A2B-953C-420D-839A-D9B7A8CD89C8}"/>
              </a:ext>
            </a:extLst>
          </p:cNvPr>
          <p:cNvSpPr/>
          <p:nvPr/>
        </p:nvSpPr>
        <p:spPr>
          <a:xfrm>
            <a:off x="2581130" y="3098495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EB130-E87D-4455-9E94-9134F31C7F26}"/>
              </a:ext>
            </a:extLst>
          </p:cNvPr>
          <p:cNvSpPr/>
          <p:nvPr/>
        </p:nvSpPr>
        <p:spPr>
          <a:xfrm>
            <a:off x="2114301" y="3625496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A9A568-697B-4A7E-8648-B58C9EE74C98}"/>
              </a:ext>
            </a:extLst>
          </p:cNvPr>
          <p:cNvSpPr/>
          <p:nvPr/>
        </p:nvSpPr>
        <p:spPr>
          <a:xfrm>
            <a:off x="8004172" y="5544299"/>
            <a:ext cx="303925" cy="411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BB9185-1C40-4736-872D-6C0E7BBED021}"/>
              </a:ext>
            </a:extLst>
          </p:cNvPr>
          <p:cNvGrpSpPr/>
          <p:nvPr/>
        </p:nvGrpSpPr>
        <p:grpSpPr>
          <a:xfrm>
            <a:off x="8001281" y="3574772"/>
            <a:ext cx="4045936" cy="2353209"/>
            <a:chOff x="7776312" y="3863733"/>
            <a:chExt cx="4384130" cy="278329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8509B8-6CDD-40AE-8956-D92BB6E47554}"/>
                </a:ext>
              </a:extLst>
            </p:cNvPr>
            <p:cNvSpPr/>
            <p:nvPr/>
          </p:nvSpPr>
          <p:spPr>
            <a:xfrm>
              <a:off x="8064543" y="3919785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342C5E-9BE6-4987-9E41-8371E68C35FB}"/>
                </a:ext>
              </a:extLst>
            </p:cNvPr>
            <p:cNvSpPr/>
            <p:nvPr/>
          </p:nvSpPr>
          <p:spPr>
            <a:xfrm>
              <a:off x="7846553" y="4405922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B91FD6-6DF9-4101-9E8D-0A45F348CE29}"/>
                </a:ext>
              </a:extLst>
            </p:cNvPr>
            <p:cNvSpPr/>
            <p:nvPr/>
          </p:nvSpPr>
          <p:spPr>
            <a:xfrm>
              <a:off x="8366760" y="4405921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806958-3FA0-4B3C-B3ED-9472F0409181}"/>
                </a:ext>
              </a:extLst>
            </p:cNvPr>
            <p:cNvSpPr/>
            <p:nvPr/>
          </p:nvSpPr>
          <p:spPr>
            <a:xfrm>
              <a:off x="8108774" y="5406007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8D16FC8-2CAC-4B91-87E0-85B524146757}"/>
                </a:ext>
              </a:extLst>
            </p:cNvPr>
            <p:cNvSpPr/>
            <p:nvPr/>
          </p:nvSpPr>
          <p:spPr>
            <a:xfrm>
              <a:off x="8596186" y="5162938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FCA15B-4808-4F6B-A187-D4368BA4E1DC}"/>
                </a:ext>
              </a:extLst>
            </p:cNvPr>
            <p:cNvSpPr/>
            <p:nvPr/>
          </p:nvSpPr>
          <p:spPr>
            <a:xfrm>
              <a:off x="8146702" y="4879005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13D663-AA31-4479-8370-F5999127CEA5}"/>
                </a:ext>
              </a:extLst>
            </p:cNvPr>
            <p:cNvSpPr/>
            <p:nvPr/>
          </p:nvSpPr>
          <p:spPr>
            <a:xfrm>
              <a:off x="8225796" y="5973873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2989F88-B8A2-4127-A20D-14D04A61C2ED}"/>
                </a:ext>
              </a:extLst>
            </p:cNvPr>
            <p:cNvSpPr/>
            <p:nvPr/>
          </p:nvSpPr>
          <p:spPr>
            <a:xfrm>
              <a:off x="7776312" y="5689940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EB5D27E-C1BD-47A1-A98C-DFF627348CC4}"/>
                </a:ext>
              </a:extLst>
            </p:cNvPr>
            <p:cNvSpPr/>
            <p:nvPr/>
          </p:nvSpPr>
          <p:spPr>
            <a:xfrm>
              <a:off x="9658732" y="6120025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0CB010-2039-492F-8695-C0ADC74E8AF1}"/>
                </a:ext>
              </a:extLst>
            </p:cNvPr>
            <p:cNvSpPr/>
            <p:nvPr/>
          </p:nvSpPr>
          <p:spPr>
            <a:xfrm>
              <a:off x="10146144" y="5876956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CD1768-7B07-4105-B6ED-4D37B3FABABE}"/>
                </a:ext>
              </a:extLst>
            </p:cNvPr>
            <p:cNvSpPr/>
            <p:nvPr/>
          </p:nvSpPr>
          <p:spPr>
            <a:xfrm>
              <a:off x="9696660" y="5593023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8B2339-5E45-41AE-AD22-F2D6D1D98211}"/>
                </a:ext>
              </a:extLst>
            </p:cNvPr>
            <p:cNvSpPr/>
            <p:nvPr/>
          </p:nvSpPr>
          <p:spPr>
            <a:xfrm>
              <a:off x="9431734" y="5409086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8631C9-257D-4D3E-84BB-F10034E678E6}"/>
                </a:ext>
              </a:extLst>
            </p:cNvPr>
            <p:cNvSpPr/>
            <p:nvPr/>
          </p:nvSpPr>
          <p:spPr>
            <a:xfrm>
              <a:off x="9919146" y="5194953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B604ABB-720A-48C2-ABC1-4CB910144109}"/>
                </a:ext>
              </a:extLst>
            </p:cNvPr>
            <p:cNvSpPr/>
            <p:nvPr/>
          </p:nvSpPr>
          <p:spPr>
            <a:xfrm>
              <a:off x="9469662" y="4911020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C184EF-DFBF-48AD-B83C-4EC6DC5344EB}"/>
                </a:ext>
              </a:extLst>
            </p:cNvPr>
            <p:cNvSpPr/>
            <p:nvPr/>
          </p:nvSpPr>
          <p:spPr>
            <a:xfrm>
              <a:off x="9469110" y="4134102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88449E-328D-4146-A62C-FE3B18DEF8CE}"/>
                </a:ext>
              </a:extLst>
            </p:cNvPr>
            <p:cNvSpPr/>
            <p:nvPr/>
          </p:nvSpPr>
          <p:spPr>
            <a:xfrm>
              <a:off x="9771327" y="4620238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F3A9BDA-7460-4525-9C77-1C3E56EA47D2}"/>
                </a:ext>
              </a:extLst>
            </p:cNvPr>
            <p:cNvSpPr/>
            <p:nvPr/>
          </p:nvSpPr>
          <p:spPr>
            <a:xfrm>
              <a:off x="9956522" y="3891033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43E2F6C-5481-469A-8BB3-2393AC422750}"/>
                </a:ext>
              </a:extLst>
            </p:cNvPr>
            <p:cNvSpPr/>
            <p:nvPr/>
          </p:nvSpPr>
          <p:spPr>
            <a:xfrm>
              <a:off x="11258409" y="3863733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DD20D29-63BF-48A1-B5AA-5952C6BF81D1}"/>
                </a:ext>
              </a:extLst>
            </p:cNvPr>
            <p:cNvSpPr/>
            <p:nvPr/>
          </p:nvSpPr>
          <p:spPr>
            <a:xfrm>
              <a:off x="11040419" y="4349870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427880B-DA9D-443F-B71C-BF3D6095C794}"/>
                </a:ext>
              </a:extLst>
            </p:cNvPr>
            <p:cNvSpPr/>
            <p:nvPr/>
          </p:nvSpPr>
          <p:spPr>
            <a:xfrm>
              <a:off x="11560626" y="4349869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298512-1AE9-40CD-A8A1-28EC67C72D54}"/>
                </a:ext>
              </a:extLst>
            </p:cNvPr>
            <p:cNvSpPr/>
            <p:nvPr/>
          </p:nvSpPr>
          <p:spPr>
            <a:xfrm>
              <a:off x="11302640" y="5349955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590D67-A0AD-4892-85EF-C833E2D2EA17}"/>
                </a:ext>
              </a:extLst>
            </p:cNvPr>
            <p:cNvSpPr/>
            <p:nvPr/>
          </p:nvSpPr>
          <p:spPr>
            <a:xfrm>
              <a:off x="11790052" y="5106886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4DD6AF-7D63-4FF4-8A85-C4DD9232FF61}"/>
                </a:ext>
              </a:extLst>
            </p:cNvPr>
            <p:cNvSpPr/>
            <p:nvPr/>
          </p:nvSpPr>
          <p:spPr>
            <a:xfrm>
              <a:off x="11340568" y="4822953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23D8775-E9EF-49B8-8938-3F12DA4F77C4}"/>
                </a:ext>
              </a:extLst>
            </p:cNvPr>
            <p:cNvSpPr/>
            <p:nvPr/>
          </p:nvSpPr>
          <p:spPr>
            <a:xfrm>
              <a:off x="10932250" y="6160890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6CD49C-E9F6-4B1D-99A8-AB17C0D7F86A}"/>
                </a:ext>
              </a:extLst>
            </p:cNvPr>
            <p:cNvSpPr/>
            <p:nvPr/>
          </p:nvSpPr>
          <p:spPr>
            <a:xfrm>
              <a:off x="11419662" y="5917821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FD25F74-BED2-4641-AAAF-FADE1E0396E3}"/>
                </a:ext>
              </a:extLst>
            </p:cNvPr>
            <p:cNvSpPr/>
            <p:nvPr/>
          </p:nvSpPr>
          <p:spPr>
            <a:xfrm>
              <a:off x="10970178" y="5633888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A6A7175-9604-4E47-BBAD-7FA20673AE9C}"/>
              </a:ext>
            </a:extLst>
          </p:cNvPr>
          <p:cNvSpPr txBox="1"/>
          <p:nvPr/>
        </p:nvSpPr>
        <p:spPr>
          <a:xfrm>
            <a:off x="704448" y="4208760"/>
            <a:ext cx="417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CEE7DA-0327-4688-B322-9834B5E58DA0}"/>
              </a:ext>
            </a:extLst>
          </p:cNvPr>
          <p:cNvSpPr txBox="1"/>
          <p:nvPr/>
        </p:nvSpPr>
        <p:spPr>
          <a:xfrm>
            <a:off x="2407323" y="5311455"/>
            <a:ext cx="388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053D88-C19E-4C46-B95C-E182A1574127}"/>
              </a:ext>
            </a:extLst>
          </p:cNvPr>
          <p:cNvSpPr txBox="1"/>
          <p:nvPr/>
        </p:nvSpPr>
        <p:spPr>
          <a:xfrm>
            <a:off x="2559223" y="3543911"/>
            <a:ext cx="401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DB9563-2F3F-4B51-8285-23C04544CCC4}"/>
              </a:ext>
            </a:extLst>
          </p:cNvPr>
          <p:cNvSpPr txBox="1"/>
          <p:nvPr/>
        </p:nvSpPr>
        <p:spPr>
          <a:xfrm>
            <a:off x="7918777" y="615258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994EC5-8982-497B-9596-E51626125741}"/>
              </a:ext>
            </a:extLst>
          </p:cNvPr>
          <p:cNvSpPr txBox="1"/>
          <p:nvPr/>
        </p:nvSpPr>
        <p:spPr>
          <a:xfrm>
            <a:off x="9529905" y="614452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C1971-AA4D-4CB6-B637-27225442A568}"/>
              </a:ext>
            </a:extLst>
          </p:cNvPr>
          <p:cNvSpPr txBox="1"/>
          <p:nvPr/>
        </p:nvSpPr>
        <p:spPr>
          <a:xfrm>
            <a:off x="10913768" y="614452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AD92F6-C3B6-4501-B8E3-F876FCE58A56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67D18-5421-4DF3-A40C-9F16F742C158}"/>
              </a:ext>
            </a:extLst>
          </p:cNvPr>
          <p:cNvSpPr txBox="1"/>
          <p:nvPr/>
        </p:nvSpPr>
        <p:spPr>
          <a:xfrm>
            <a:off x="2070345" y="721730"/>
            <a:ext cx="9114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Complex experiments need high </a:t>
            </a:r>
            <a:r>
              <a:rPr lang="en-US" sz="3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replication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E4C60D-DF91-4B81-866C-5BBF82AB1D7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use </a:t>
            </a:r>
            <a:r>
              <a:rPr lang="en-US" sz="3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76602" y="2679932"/>
            <a:ext cx="1934055" cy="9728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-371266" y="279704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response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the 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population level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9320278" y="2519155"/>
            <a:ext cx="1934055" cy="9728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8650537" y="2481351"/>
            <a:ext cx="2946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response to </a:t>
            </a:r>
            <a:r>
              <a:rPr lang="en-US" sz="20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 conditions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AF7B528-F465-4D93-9C63-8789800C82E3}"/>
              </a:ext>
            </a:extLst>
          </p:cNvPr>
          <p:cNvSpPr/>
          <p:nvPr/>
        </p:nvSpPr>
        <p:spPr>
          <a:xfrm>
            <a:off x="727804" y="4249625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81AD1B-89B3-41C1-AA16-29D508AD8077}"/>
              </a:ext>
            </a:extLst>
          </p:cNvPr>
          <p:cNvSpPr/>
          <p:nvPr/>
        </p:nvSpPr>
        <p:spPr>
          <a:xfrm>
            <a:off x="509814" y="4735762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A457A-1B11-4F49-92CA-259B9DAD58FF}"/>
              </a:ext>
            </a:extLst>
          </p:cNvPr>
          <p:cNvSpPr/>
          <p:nvPr/>
        </p:nvSpPr>
        <p:spPr>
          <a:xfrm>
            <a:off x="1030021" y="4735761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C9D3A7-E2E5-448B-8194-35BC1FE83E3F}"/>
              </a:ext>
            </a:extLst>
          </p:cNvPr>
          <p:cNvSpPr/>
          <p:nvPr/>
        </p:nvSpPr>
        <p:spPr>
          <a:xfrm>
            <a:off x="1215216" y="4006556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062812-64AF-4366-8660-AB2ACE80431E}"/>
              </a:ext>
            </a:extLst>
          </p:cNvPr>
          <p:cNvSpPr/>
          <p:nvPr/>
        </p:nvSpPr>
        <p:spPr>
          <a:xfrm>
            <a:off x="765732" y="3722623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E218A1-CA71-425F-96CD-78E84281634F}"/>
              </a:ext>
            </a:extLst>
          </p:cNvPr>
          <p:cNvSpPr/>
          <p:nvPr/>
        </p:nvSpPr>
        <p:spPr>
          <a:xfrm>
            <a:off x="298903" y="4249624"/>
            <a:ext cx="370390" cy="486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FCF9F8-8BD4-4758-A6EB-411D597EEA10}"/>
              </a:ext>
            </a:extLst>
          </p:cNvPr>
          <p:cNvSpPr/>
          <p:nvPr/>
        </p:nvSpPr>
        <p:spPr>
          <a:xfrm>
            <a:off x="2411921" y="5338904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92D631-35EB-4BDB-8A4D-E68C4A557175}"/>
              </a:ext>
            </a:extLst>
          </p:cNvPr>
          <p:cNvSpPr/>
          <p:nvPr/>
        </p:nvSpPr>
        <p:spPr>
          <a:xfrm>
            <a:off x="2193931" y="5825041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A678DF-C085-493B-9B71-13BD9049ED18}"/>
              </a:ext>
            </a:extLst>
          </p:cNvPr>
          <p:cNvSpPr/>
          <p:nvPr/>
        </p:nvSpPr>
        <p:spPr>
          <a:xfrm>
            <a:off x="2714138" y="5825040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0B5174-07AF-4B4E-929A-42D2B1AA7E2A}"/>
              </a:ext>
            </a:extLst>
          </p:cNvPr>
          <p:cNvSpPr/>
          <p:nvPr/>
        </p:nvSpPr>
        <p:spPr>
          <a:xfrm>
            <a:off x="2899333" y="5124771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70BE83-F197-4ACB-9AEE-F8898EBB3F2D}"/>
              </a:ext>
            </a:extLst>
          </p:cNvPr>
          <p:cNvSpPr/>
          <p:nvPr/>
        </p:nvSpPr>
        <p:spPr>
          <a:xfrm>
            <a:off x="2449849" y="4840838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28C69C-64AC-4EA7-8A0D-AEBA60992B78}"/>
              </a:ext>
            </a:extLst>
          </p:cNvPr>
          <p:cNvSpPr/>
          <p:nvPr/>
        </p:nvSpPr>
        <p:spPr>
          <a:xfrm>
            <a:off x="1983020" y="5338903"/>
            <a:ext cx="370390" cy="486137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25511D-B8D0-4D19-BB1C-C8A58C13CF13}"/>
              </a:ext>
            </a:extLst>
          </p:cNvPr>
          <p:cNvSpPr/>
          <p:nvPr/>
        </p:nvSpPr>
        <p:spPr>
          <a:xfrm>
            <a:off x="2543202" y="3625497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82DBDA-414D-4C97-A136-6EDAF1B761C7}"/>
              </a:ext>
            </a:extLst>
          </p:cNvPr>
          <p:cNvSpPr/>
          <p:nvPr/>
        </p:nvSpPr>
        <p:spPr>
          <a:xfrm>
            <a:off x="2325212" y="4111634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9FBE6-E6C8-4E1C-9CB5-218948B105CB}"/>
              </a:ext>
            </a:extLst>
          </p:cNvPr>
          <p:cNvSpPr/>
          <p:nvPr/>
        </p:nvSpPr>
        <p:spPr>
          <a:xfrm>
            <a:off x="2845419" y="4111633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CA0E73-22A1-4FD6-B58A-04EEE1F97FEA}"/>
              </a:ext>
            </a:extLst>
          </p:cNvPr>
          <p:cNvSpPr/>
          <p:nvPr/>
        </p:nvSpPr>
        <p:spPr>
          <a:xfrm>
            <a:off x="3030614" y="3382428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3B0A2B-953C-420D-839A-D9B7A8CD89C8}"/>
              </a:ext>
            </a:extLst>
          </p:cNvPr>
          <p:cNvSpPr/>
          <p:nvPr/>
        </p:nvSpPr>
        <p:spPr>
          <a:xfrm>
            <a:off x="2581130" y="3098495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EB130-E87D-4455-9E94-9134F31C7F26}"/>
              </a:ext>
            </a:extLst>
          </p:cNvPr>
          <p:cNvSpPr/>
          <p:nvPr/>
        </p:nvSpPr>
        <p:spPr>
          <a:xfrm>
            <a:off x="2114301" y="3625496"/>
            <a:ext cx="370390" cy="4861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A9A568-697B-4A7E-8648-B58C9EE74C98}"/>
              </a:ext>
            </a:extLst>
          </p:cNvPr>
          <p:cNvSpPr/>
          <p:nvPr/>
        </p:nvSpPr>
        <p:spPr>
          <a:xfrm>
            <a:off x="8004172" y="5544299"/>
            <a:ext cx="303925" cy="411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BB9185-1C40-4736-872D-6C0E7BBED021}"/>
              </a:ext>
            </a:extLst>
          </p:cNvPr>
          <p:cNvGrpSpPr/>
          <p:nvPr/>
        </p:nvGrpSpPr>
        <p:grpSpPr>
          <a:xfrm>
            <a:off x="8001281" y="3574772"/>
            <a:ext cx="4045936" cy="2353209"/>
            <a:chOff x="7776312" y="3863733"/>
            <a:chExt cx="4384130" cy="278329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8509B8-6CDD-40AE-8956-D92BB6E47554}"/>
                </a:ext>
              </a:extLst>
            </p:cNvPr>
            <p:cNvSpPr/>
            <p:nvPr/>
          </p:nvSpPr>
          <p:spPr>
            <a:xfrm>
              <a:off x="8064543" y="3919785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342C5E-9BE6-4987-9E41-8371E68C35FB}"/>
                </a:ext>
              </a:extLst>
            </p:cNvPr>
            <p:cNvSpPr/>
            <p:nvPr/>
          </p:nvSpPr>
          <p:spPr>
            <a:xfrm>
              <a:off x="7846553" y="4405922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B91FD6-6DF9-4101-9E8D-0A45F348CE29}"/>
                </a:ext>
              </a:extLst>
            </p:cNvPr>
            <p:cNvSpPr/>
            <p:nvPr/>
          </p:nvSpPr>
          <p:spPr>
            <a:xfrm>
              <a:off x="8366760" y="4405921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806958-3FA0-4B3C-B3ED-9472F0409181}"/>
                </a:ext>
              </a:extLst>
            </p:cNvPr>
            <p:cNvSpPr/>
            <p:nvPr/>
          </p:nvSpPr>
          <p:spPr>
            <a:xfrm>
              <a:off x="8108774" y="5406007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8D16FC8-2CAC-4B91-87E0-85B524146757}"/>
                </a:ext>
              </a:extLst>
            </p:cNvPr>
            <p:cNvSpPr/>
            <p:nvPr/>
          </p:nvSpPr>
          <p:spPr>
            <a:xfrm>
              <a:off x="8596186" y="5162938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FCA15B-4808-4F6B-A187-D4368BA4E1DC}"/>
                </a:ext>
              </a:extLst>
            </p:cNvPr>
            <p:cNvSpPr/>
            <p:nvPr/>
          </p:nvSpPr>
          <p:spPr>
            <a:xfrm>
              <a:off x="8146702" y="4879005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13D663-AA31-4479-8370-F5999127CEA5}"/>
                </a:ext>
              </a:extLst>
            </p:cNvPr>
            <p:cNvSpPr/>
            <p:nvPr/>
          </p:nvSpPr>
          <p:spPr>
            <a:xfrm>
              <a:off x="8225796" y="5973873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2989F88-B8A2-4127-A20D-14D04A61C2ED}"/>
                </a:ext>
              </a:extLst>
            </p:cNvPr>
            <p:cNvSpPr/>
            <p:nvPr/>
          </p:nvSpPr>
          <p:spPr>
            <a:xfrm>
              <a:off x="7776312" y="5689940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EB5D27E-C1BD-47A1-A98C-DFF627348CC4}"/>
                </a:ext>
              </a:extLst>
            </p:cNvPr>
            <p:cNvSpPr/>
            <p:nvPr/>
          </p:nvSpPr>
          <p:spPr>
            <a:xfrm>
              <a:off x="9658732" y="6120025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0CB010-2039-492F-8695-C0ADC74E8AF1}"/>
                </a:ext>
              </a:extLst>
            </p:cNvPr>
            <p:cNvSpPr/>
            <p:nvPr/>
          </p:nvSpPr>
          <p:spPr>
            <a:xfrm>
              <a:off x="10146144" y="5876956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CD1768-7B07-4105-B6ED-4D37B3FABABE}"/>
                </a:ext>
              </a:extLst>
            </p:cNvPr>
            <p:cNvSpPr/>
            <p:nvPr/>
          </p:nvSpPr>
          <p:spPr>
            <a:xfrm>
              <a:off x="9696660" y="5593023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8B2339-5E45-41AE-AD22-F2D6D1D98211}"/>
                </a:ext>
              </a:extLst>
            </p:cNvPr>
            <p:cNvSpPr/>
            <p:nvPr/>
          </p:nvSpPr>
          <p:spPr>
            <a:xfrm>
              <a:off x="9431734" y="5409086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8631C9-257D-4D3E-84BB-F10034E678E6}"/>
                </a:ext>
              </a:extLst>
            </p:cNvPr>
            <p:cNvSpPr/>
            <p:nvPr/>
          </p:nvSpPr>
          <p:spPr>
            <a:xfrm>
              <a:off x="9919146" y="5194953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B604ABB-720A-48C2-ABC1-4CB910144109}"/>
                </a:ext>
              </a:extLst>
            </p:cNvPr>
            <p:cNvSpPr/>
            <p:nvPr/>
          </p:nvSpPr>
          <p:spPr>
            <a:xfrm>
              <a:off x="9469662" y="4911020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C184EF-DFBF-48AD-B83C-4EC6DC5344EB}"/>
                </a:ext>
              </a:extLst>
            </p:cNvPr>
            <p:cNvSpPr/>
            <p:nvPr/>
          </p:nvSpPr>
          <p:spPr>
            <a:xfrm>
              <a:off x="9469110" y="4134102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88449E-328D-4146-A62C-FE3B18DEF8CE}"/>
                </a:ext>
              </a:extLst>
            </p:cNvPr>
            <p:cNvSpPr/>
            <p:nvPr/>
          </p:nvSpPr>
          <p:spPr>
            <a:xfrm>
              <a:off x="9771327" y="4620238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F3A9BDA-7460-4525-9C77-1C3E56EA47D2}"/>
                </a:ext>
              </a:extLst>
            </p:cNvPr>
            <p:cNvSpPr/>
            <p:nvPr/>
          </p:nvSpPr>
          <p:spPr>
            <a:xfrm>
              <a:off x="9956522" y="3891033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43E2F6C-5481-469A-8BB3-2393AC422750}"/>
                </a:ext>
              </a:extLst>
            </p:cNvPr>
            <p:cNvSpPr/>
            <p:nvPr/>
          </p:nvSpPr>
          <p:spPr>
            <a:xfrm>
              <a:off x="11258409" y="3863733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DD20D29-63BF-48A1-B5AA-5952C6BF81D1}"/>
                </a:ext>
              </a:extLst>
            </p:cNvPr>
            <p:cNvSpPr/>
            <p:nvPr/>
          </p:nvSpPr>
          <p:spPr>
            <a:xfrm>
              <a:off x="11040419" y="4349870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427880B-DA9D-443F-B71C-BF3D6095C794}"/>
                </a:ext>
              </a:extLst>
            </p:cNvPr>
            <p:cNvSpPr/>
            <p:nvPr/>
          </p:nvSpPr>
          <p:spPr>
            <a:xfrm>
              <a:off x="11560626" y="4349869"/>
              <a:ext cx="370390" cy="4861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298512-1AE9-40CD-A8A1-28EC67C72D54}"/>
                </a:ext>
              </a:extLst>
            </p:cNvPr>
            <p:cNvSpPr/>
            <p:nvPr/>
          </p:nvSpPr>
          <p:spPr>
            <a:xfrm>
              <a:off x="11302640" y="5349955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590D67-A0AD-4892-85EF-C833E2D2EA17}"/>
                </a:ext>
              </a:extLst>
            </p:cNvPr>
            <p:cNvSpPr/>
            <p:nvPr/>
          </p:nvSpPr>
          <p:spPr>
            <a:xfrm>
              <a:off x="11790052" y="5106886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4DD6AF-7D63-4FF4-8A85-C4DD9232FF61}"/>
                </a:ext>
              </a:extLst>
            </p:cNvPr>
            <p:cNvSpPr/>
            <p:nvPr/>
          </p:nvSpPr>
          <p:spPr>
            <a:xfrm>
              <a:off x="11340568" y="4822953"/>
              <a:ext cx="370390" cy="48613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23D8775-E9EF-49B8-8938-3F12DA4F77C4}"/>
                </a:ext>
              </a:extLst>
            </p:cNvPr>
            <p:cNvSpPr/>
            <p:nvPr/>
          </p:nvSpPr>
          <p:spPr>
            <a:xfrm>
              <a:off x="10932250" y="6160890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6CD49C-E9F6-4B1D-99A8-AB17C0D7F86A}"/>
                </a:ext>
              </a:extLst>
            </p:cNvPr>
            <p:cNvSpPr/>
            <p:nvPr/>
          </p:nvSpPr>
          <p:spPr>
            <a:xfrm>
              <a:off x="11419662" y="5917821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FD25F74-BED2-4641-AAAF-FADE1E0396E3}"/>
                </a:ext>
              </a:extLst>
            </p:cNvPr>
            <p:cNvSpPr/>
            <p:nvPr/>
          </p:nvSpPr>
          <p:spPr>
            <a:xfrm>
              <a:off x="10970178" y="5633888"/>
              <a:ext cx="370390" cy="486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A6A7175-9604-4E47-BBAD-7FA20673AE9C}"/>
              </a:ext>
            </a:extLst>
          </p:cNvPr>
          <p:cNvSpPr txBox="1"/>
          <p:nvPr/>
        </p:nvSpPr>
        <p:spPr>
          <a:xfrm>
            <a:off x="704448" y="4208760"/>
            <a:ext cx="417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CEE7DA-0327-4688-B322-9834B5E58DA0}"/>
              </a:ext>
            </a:extLst>
          </p:cNvPr>
          <p:cNvSpPr txBox="1"/>
          <p:nvPr/>
        </p:nvSpPr>
        <p:spPr>
          <a:xfrm>
            <a:off x="2407323" y="5311455"/>
            <a:ext cx="388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053D88-C19E-4C46-B95C-E182A1574127}"/>
              </a:ext>
            </a:extLst>
          </p:cNvPr>
          <p:cNvSpPr txBox="1"/>
          <p:nvPr/>
        </p:nvSpPr>
        <p:spPr>
          <a:xfrm>
            <a:off x="2559223" y="3543911"/>
            <a:ext cx="401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highlight>
                  <a:srgbClr val="C0C0C0"/>
                </a:highlight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DB9563-2F3F-4B51-8285-23C04544CCC4}"/>
              </a:ext>
            </a:extLst>
          </p:cNvPr>
          <p:cNvSpPr txBox="1"/>
          <p:nvPr/>
        </p:nvSpPr>
        <p:spPr>
          <a:xfrm>
            <a:off x="7918777" y="615258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994EC5-8982-497B-9596-E51626125741}"/>
              </a:ext>
            </a:extLst>
          </p:cNvPr>
          <p:cNvSpPr txBox="1"/>
          <p:nvPr/>
        </p:nvSpPr>
        <p:spPr>
          <a:xfrm>
            <a:off x="9529905" y="614452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C1971-AA4D-4CB6-B637-27225442A568}"/>
              </a:ext>
            </a:extLst>
          </p:cNvPr>
          <p:cNvSpPr txBox="1"/>
          <p:nvPr/>
        </p:nvSpPr>
        <p:spPr>
          <a:xfrm>
            <a:off x="10913768" y="6144523"/>
            <a:ext cx="99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</a:rPr>
              <a:t>temp_3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AD92F6-C3B6-4501-B8E3-F876FCE58A56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E4C60D-DF91-4B81-866C-5BBF82AB1D7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use </a:t>
            </a:r>
            <a:r>
              <a:rPr lang="en-US" sz="3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76602" y="2679932"/>
            <a:ext cx="1934055" cy="9728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-371266" y="279704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response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at the 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population level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9320278" y="2519155"/>
            <a:ext cx="1934055" cy="9728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8650537" y="2481351"/>
            <a:ext cx="2946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response to </a:t>
            </a:r>
            <a:r>
              <a:rPr lang="en-US" sz="20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 conditions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ctangle: Rounded Corners 1">
            <a:extLst>
              <a:ext uri="{FF2B5EF4-FFF2-40B4-BE49-F238E27FC236}">
                <a16:creationId xmlns:a16="http://schemas.microsoft.com/office/drawing/2014/main" id="{41C2448F-A209-4028-8935-C35C29666A28}"/>
              </a:ext>
            </a:extLst>
          </p:cNvPr>
          <p:cNvSpPr/>
          <p:nvPr/>
        </p:nvSpPr>
        <p:spPr>
          <a:xfrm>
            <a:off x="3357568" y="1228100"/>
            <a:ext cx="5434106" cy="1716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7648B-3A76-4B91-82FC-ADA442FBC6B3}"/>
              </a:ext>
            </a:extLst>
          </p:cNvPr>
          <p:cNvSpPr txBox="1"/>
          <p:nvPr/>
        </p:nvSpPr>
        <p:spPr>
          <a:xfrm>
            <a:off x="2873511" y="1370130"/>
            <a:ext cx="5948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If you..</a:t>
            </a:r>
          </a:p>
          <a:p>
            <a:pPr lvl="1"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(1) have a </a:t>
            </a:r>
            <a:r>
              <a:rPr lang="en-US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well-annotated reference</a:t>
            </a:r>
          </a:p>
          <a:p>
            <a:pPr lvl="1"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(2) are </a:t>
            </a:r>
            <a:r>
              <a:rPr lang="en-US" sz="25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en-US" sz="25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interested in </a:t>
            </a:r>
            <a:r>
              <a:rPr lang="en-US" sz="25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 expression</a:t>
            </a: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 algn="ctr"/>
            <a:endParaRPr 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 rot="14962629">
            <a:off x="4241818" y="2363883"/>
            <a:ext cx="1357345" cy="1268453"/>
            <a:chOff x="2346330" y="2127871"/>
            <a:chExt cx="2031065" cy="1588424"/>
          </a:xfrm>
        </p:grpSpPr>
        <p:pic>
          <p:nvPicPr>
            <p:cNvPr id="72" name="Picture 2" descr="Image result for tag clipart">
              <a:extLst>
                <a:ext uri="{FF2B5EF4-FFF2-40B4-BE49-F238E27FC236}">
                  <a16:creationId xmlns:a16="http://schemas.microsoft.com/office/drawing/2014/main" id="{7ED0DB59-4C5D-4EB0-919B-1963BA600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330" y="2127871"/>
              <a:ext cx="1819689" cy="1588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C8A6A0-A561-4074-A888-6A523AAE14E6}"/>
                </a:ext>
              </a:extLst>
            </p:cNvPr>
            <p:cNvSpPr txBox="1"/>
            <p:nvPr/>
          </p:nvSpPr>
          <p:spPr>
            <a:xfrm rot="8314531">
              <a:off x="3137240" y="3105456"/>
              <a:ext cx="12401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u="sng" dirty="0">
                  <a:solidFill>
                    <a:schemeClr val="bg1"/>
                  </a:solidFill>
                  <a:latin typeface="Bradley Hand ITC" panose="03070402050302030203" pitchFamily="66" charset="0"/>
                  <a:cs typeface="Helvetica" panose="020B0604020202020204" pitchFamily="34" charset="0"/>
                </a:rPr>
                <a:t>   Seq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FEA88-1035-4247-9281-7C7A618DBC91}"/>
              </a:ext>
            </a:extLst>
          </p:cNvPr>
          <p:cNvSpPr txBox="1"/>
          <p:nvPr/>
        </p:nvSpPr>
        <p:spPr>
          <a:xfrm>
            <a:off x="203833" y="100191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About: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CB71F-E30A-4EEE-B1CD-EC01122C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49" y="1333500"/>
            <a:ext cx="10337741" cy="340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8CD439-30BA-4722-883E-7F5B9BF22D12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9B43A-1D37-4C39-9119-BAB96D228F39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Lohman et al. 2016</a:t>
            </a:r>
          </a:p>
        </p:txBody>
      </p:sp>
    </p:spTree>
    <p:extLst>
      <p:ext uri="{BB962C8B-B14F-4D97-AF65-F5344CB8AC3E}">
        <p14:creationId xmlns:p14="http://schemas.microsoft.com/office/powerpoint/2010/main" val="275887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4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00050"/>
            <a:ext cx="12192000" cy="6457950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5EB7-E9EB-40BD-90F4-4261F9B9AD90}"/>
              </a:ext>
            </a:extLst>
          </p:cNvPr>
          <p:cNvSpPr txBox="1"/>
          <p:nvPr/>
        </p:nvSpPr>
        <p:spPr>
          <a:xfrm>
            <a:off x="3512819" y="1606415"/>
            <a:ext cx="5618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(I) Intro to </a:t>
            </a:r>
            <a:r>
              <a:rPr lang="en-US" sz="3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endParaRPr lang="en-US" sz="3000" dirty="0" smtClean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ow it works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vs.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(II) Workflow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HPC to R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(III)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WGCNA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R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tips on multivariate analysis</a:t>
            </a: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A935D-6C09-4920-B48D-642D4AB984D2}"/>
              </a:ext>
            </a:extLst>
          </p:cNvPr>
          <p:cNvSpPr/>
          <p:nvPr/>
        </p:nvSpPr>
        <p:spPr>
          <a:xfrm>
            <a:off x="2527300" y="2220397"/>
            <a:ext cx="713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https://github.com/echille/Mcapitata_Developmental_Gene_Expression_Timeseries/blob/master/1-QC-Align-Assemble/mcap_rnaseq_analysis.md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10A9E-65B5-46C0-81CC-1246BC739918}"/>
              </a:ext>
            </a:extLst>
          </p:cNvPr>
          <p:cNvSpPr/>
          <p:nvPr/>
        </p:nvSpPr>
        <p:spPr>
          <a:xfrm>
            <a:off x="2927350" y="5675299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https://web.uri.edu/hpc-research-computing/using-bluewaves/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8C07D-E7D8-4D67-8945-5998916EEF9F}"/>
              </a:ext>
            </a:extLst>
          </p:cNvPr>
          <p:cNvSpPr txBox="1"/>
          <p:nvPr/>
        </p:nvSpPr>
        <p:spPr>
          <a:xfrm>
            <a:off x="3539548" y="1427292"/>
            <a:ext cx="5112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Erin Chile’s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github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“on </a:t>
            </a:r>
            <a:r>
              <a:rPr lang="en-US" sz="3000" i="1" dirty="0">
                <a:latin typeface="Helvetica" panose="020B0604020202020204" pitchFamily="34" charset="0"/>
                <a:cs typeface="Helvetica" panose="020B0604020202020204" pitchFamily="34" charset="0"/>
              </a:rPr>
              <a:t>blast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A8416-CA89-4819-9D20-9362DA8D944F}"/>
              </a:ext>
            </a:extLst>
          </p:cNvPr>
          <p:cNvSpPr txBox="1"/>
          <p:nvPr/>
        </p:nvSpPr>
        <p:spPr>
          <a:xfrm>
            <a:off x="8652452" y="826138"/>
            <a:ext cx="303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bioinformatics pun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3C65E-E316-4FD9-A9D7-A4E9526235F9}"/>
              </a:ext>
            </a:extLst>
          </p:cNvPr>
          <p:cNvCxnSpPr>
            <a:cxnSpLocks/>
          </p:cNvCxnSpPr>
          <p:nvPr/>
        </p:nvCxnSpPr>
        <p:spPr>
          <a:xfrm flipH="1">
            <a:off x="8086754" y="1049715"/>
            <a:ext cx="565698" cy="351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88FD13D-D0B7-45A6-9241-C3F1CB6BAD6E}"/>
              </a:ext>
            </a:extLst>
          </p:cNvPr>
          <p:cNvSpPr/>
          <p:nvPr/>
        </p:nvSpPr>
        <p:spPr>
          <a:xfrm>
            <a:off x="2527300" y="3168786"/>
            <a:ext cx="733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https://github.com/echille/Montipora_OA_Development_Timeseries/blob/master/Amil/amil_RNAseq-analysis.sh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6FDF8-A9A4-41F4-AAEF-240BBEAE69CE}"/>
              </a:ext>
            </a:extLst>
          </p:cNvPr>
          <p:cNvSpPr txBox="1"/>
          <p:nvPr/>
        </p:nvSpPr>
        <p:spPr>
          <a:xfrm>
            <a:off x="1720850" y="4722822"/>
            <a:ext cx="814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HPC = high-performance computing 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4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0BA05FF2-76AB-47A9-BCF7-ED623A45E5FF}"/>
              </a:ext>
            </a:extLst>
          </p:cNvPr>
          <p:cNvSpPr/>
          <p:nvPr/>
        </p:nvSpPr>
        <p:spPr>
          <a:xfrm>
            <a:off x="381000" y="850900"/>
            <a:ext cx="1790700" cy="116840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11E67EE3-79BD-4F23-B5CE-A49D3791445E}"/>
              </a:ext>
            </a:extLst>
          </p:cNvPr>
          <p:cNvSpPr/>
          <p:nvPr/>
        </p:nvSpPr>
        <p:spPr>
          <a:xfrm>
            <a:off x="3556078" y="850900"/>
            <a:ext cx="1790700" cy="11684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759F3-4144-4CB2-9EC8-388F06E48EA1}"/>
              </a:ext>
            </a:extLst>
          </p:cNvPr>
          <p:cNvSpPr txBox="1"/>
          <p:nvPr/>
        </p:nvSpPr>
        <p:spPr>
          <a:xfrm>
            <a:off x="482600" y="1083528"/>
            <a:ext cx="1790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raw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BB78D-BBCF-4462-8471-B4797E6D4416}"/>
              </a:ext>
            </a:extLst>
          </p:cNvPr>
          <p:cNvSpPr txBox="1"/>
          <p:nvPr/>
        </p:nvSpPr>
        <p:spPr>
          <a:xfrm>
            <a:off x="3556078" y="927268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‘clean’ data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93DCCAF-23FD-42EC-9356-5BAC63E9F89F}"/>
              </a:ext>
            </a:extLst>
          </p:cNvPr>
          <p:cNvSpPr/>
          <p:nvPr/>
        </p:nvSpPr>
        <p:spPr>
          <a:xfrm>
            <a:off x="2328681" y="1196808"/>
            <a:ext cx="1125797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2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9543" y="670999"/>
            <a:ext cx="5399485" cy="3235031"/>
            <a:chOff x="169543" y="670999"/>
            <a:chExt cx="5399485" cy="3235031"/>
          </a:xfrm>
        </p:grpSpPr>
        <p:sp>
          <p:nvSpPr>
            <p:cNvPr id="9" name="Rectangle: Top Corners One Rounded and One Snipped 8">
              <a:extLst>
                <a:ext uri="{FF2B5EF4-FFF2-40B4-BE49-F238E27FC236}">
                  <a16:creationId xmlns:a16="http://schemas.microsoft.com/office/drawing/2014/main" id="{0BA05FF2-76AB-47A9-BCF7-ED623A45E5FF}"/>
                </a:ext>
              </a:extLst>
            </p:cNvPr>
            <p:cNvSpPr/>
            <p:nvPr/>
          </p:nvSpPr>
          <p:spPr>
            <a:xfrm>
              <a:off x="381000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One Rounded and One Snipped 11">
              <a:extLst>
                <a:ext uri="{FF2B5EF4-FFF2-40B4-BE49-F238E27FC236}">
                  <a16:creationId xmlns:a16="http://schemas.microsoft.com/office/drawing/2014/main" id="{11E67EE3-79BD-4F23-B5CE-A49D3791445E}"/>
                </a:ext>
              </a:extLst>
            </p:cNvPr>
            <p:cNvSpPr/>
            <p:nvPr/>
          </p:nvSpPr>
          <p:spPr>
            <a:xfrm>
              <a:off x="3556078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759F3-4144-4CB2-9EC8-388F06E48EA1}"/>
                </a:ext>
              </a:extLst>
            </p:cNvPr>
            <p:cNvSpPr txBox="1"/>
            <p:nvPr/>
          </p:nvSpPr>
          <p:spPr>
            <a:xfrm>
              <a:off x="482600" y="1083528"/>
              <a:ext cx="17907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raw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BB78D-BBCF-4462-8471-B4797E6D4416}"/>
                </a:ext>
              </a:extLst>
            </p:cNvPr>
            <p:cNvSpPr txBox="1"/>
            <p:nvPr/>
          </p:nvSpPr>
          <p:spPr>
            <a:xfrm>
              <a:off x="3556078" y="927268"/>
              <a:ext cx="1790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‘clean’ data</a:t>
              </a:r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8478E4B9-8C1A-470C-9AA6-C6959CA71299}"/>
                </a:ext>
              </a:extLst>
            </p:cNvPr>
            <p:cNvSpPr/>
            <p:nvPr/>
          </p:nvSpPr>
          <p:spPr>
            <a:xfrm>
              <a:off x="4281298" y="2199906"/>
              <a:ext cx="320242" cy="1689053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A93DCCAF-23FD-42EC-9356-5BAC63E9F89F}"/>
                </a:ext>
              </a:extLst>
            </p:cNvPr>
            <p:cNvSpPr/>
            <p:nvPr/>
          </p:nvSpPr>
          <p:spPr>
            <a:xfrm>
              <a:off x="2328681" y="1196808"/>
              <a:ext cx="1125797" cy="5334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69543" y="670999"/>
              <a:ext cx="5399485" cy="1460408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19013" y="2147953"/>
              <a:ext cx="645085" cy="1758077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BC2A9B03-A895-43C4-A706-791092BD4D57}"/>
              </a:ext>
            </a:extLst>
          </p:cNvPr>
          <p:cNvSpPr/>
          <p:nvPr/>
        </p:nvSpPr>
        <p:spPr>
          <a:xfrm>
            <a:off x="58016" y="2449993"/>
            <a:ext cx="2235200" cy="22782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29">
            <a:extLst>
              <a:ext uri="{FF2B5EF4-FFF2-40B4-BE49-F238E27FC236}">
                <a16:creationId xmlns:a16="http://schemas.microsoft.com/office/drawing/2014/main" id="{B0169EFF-1895-44BA-9796-3CC7593631B8}"/>
              </a:ext>
            </a:extLst>
          </p:cNvPr>
          <p:cNvSpPr/>
          <p:nvPr/>
        </p:nvSpPr>
        <p:spPr>
          <a:xfrm>
            <a:off x="1696030" y="5274316"/>
            <a:ext cx="1700107" cy="14269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48FBDEDE-4F8F-41CF-829F-84F8927B518C}"/>
              </a:ext>
            </a:extLst>
          </p:cNvPr>
          <p:cNvSpPr/>
          <p:nvPr/>
        </p:nvSpPr>
        <p:spPr>
          <a:xfrm>
            <a:off x="5118145" y="5317026"/>
            <a:ext cx="1689054" cy="725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CBEBF0-0F4A-4D76-973C-BB8F92E0847B}"/>
              </a:ext>
            </a:extLst>
          </p:cNvPr>
          <p:cNvSpPr/>
          <p:nvPr/>
        </p:nvSpPr>
        <p:spPr>
          <a:xfrm>
            <a:off x="3149600" y="3965328"/>
            <a:ext cx="2583638" cy="12811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C073BD-F2F1-4172-9A79-04C513067EDE}"/>
              </a:ext>
            </a:extLst>
          </p:cNvPr>
          <p:cNvSpPr txBox="1"/>
          <p:nvPr/>
        </p:nvSpPr>
        <p:spPr>
          <a:xfrm>
            <a:off x="58016" y="2844414"/>
            <a:ext cx="223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Upon upload to HPC…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Cross-validate digital fingerprint          (md5sum)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6190EC-C100-4DC1-95F8-982BF6F30CE3}"/>
              </a:ext>
            </a:extLst>
          </p:cNvPr>
          <p:cNvSpPr txBox="1"/>
          <p:nvPr/>
        </p:nvSpPr>
        <p:spPr>
          <a:xfrm>
            <a:off x="3333828" y="4222303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quality check and visualize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78DCA9-0720-4BD6-952F-CED0803593B4}"/>
              </a:ext>
            </a:extLst>
          </p:cNvPr>
          <p:cNvSpPr txBox="1"/>
          <p:nvPr/>
        </p:nvSpPr>
        <p:spPr>
          <a:xfrm>
            <a:off x="1589742" y="5377779"/>
            <a:ext cx="18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QC and trim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i.e.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fastp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trimmomatic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fastQC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etc..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C17A0-653A-4DDB-86B3-030A49EC8D41}"/>
              </a:ext>
            </a:extLst>
          </p:cNvPr>
          <p:cNvSpPr txBox="1"/>
          <p:nvPr/>
        </p:nvSpPr>
        <p:spPr>
          <a:xfrm>
            <a:off x="5118145" y="5325975"/>
            <a:ext cx="1689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report using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multiQC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Arrow: Curved Down 25">
            <a:extLst>
              <a:ext uri="{FF2B5EF4-FFF2-40B4-BE49-F238E27FC236}">
                <a16:creationId xmlns:a16="http://schemas.microsoft.com/office/drawing/2014/main" id="{609267A6-9CB8-4ED3-B324-EB1608A7C664}"/>
              </a:ext>
            </a:extLst>
          </p:cNvPr>
          <p:cNvSpPr/>
          <p:nvPr/>
        </p:nvSpPr>
        <p:spPr>
          <a:xfrm rot="2377264">
            <a:off x="5002188" y="3717330"/>
            <a:ext cx="1216152" cy="731520"/>
          </a:xfrm>
          <a:prstGeom prst="curved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Up 27">
            <a:extLst>
              <a:ext uri="{FF2B5EF4-FFF2-40B4-BE49-F238E27FC236}">
                <a16:creationId xmlns:a16="http://schemas.microsoft.com/office/drawing/2014/main" id="{4DBBB49E-1CFE-486E-A08E-210B3D5CB981}"/>
              </a:ext>
            </a:extLst>
          </p:cNvPr>
          <p:cNvSpPr/>
          <p:nvPr/>
        </p:nvSpPr>
        <p:spPr>
          <a:xfrm rot="5400000">
            <a:off x="2358062" y="3968486"/>
            <a:ext cx="320242" cy="119928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DFCC5E-3CFE-4C53-B9C3-B875E58F3C05}"/>
              </a:ext>
            </a:extLst>
          </p:cNvPr>
          <p:cNvCxnSpPr>
            <a:cxnSpLocks/>
            <a:stCxn id="40" idx="3"/>
            <a:endCxn id="36" idx="0"/>
          </p:cNvCxnSpPr>
          <p:nvPr/>
        </p:nvCxnSpPr>
        <p:spPr>
          <a:xfrm flipH="1">
            <a:off x="2546084" y="5058843"/>
            <a:ext cx="981881" cy="215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C6CC5D-EADC-481F-AAE6-2CC88AC411FC}"/>
              </a:ext>
            </a:extLst>
          </p:cNvPr>
          <p:cNvCxnSpPr>
            <a:cxnSpLocks/>
            <a:stCxn id="40" idx="5"/>
            <a:endCxn id="44" idx="0"/>
          </p:cNvCxnSpPr>
          <p:nvPr/>
        </p:nvCxnSpPr>
        <p:spPr>
          <a:xfrm>
            <a:off x="5354873" y="5058843"/>
            <a:ext cx="607800" cy="2671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17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9543" y="670999"/>
            <a:ext cx="5399485" cy="3235031"/>
            <a:chOff x="169543" y="670999"/>
            <a:chExt cx="5399485" cy="3235031"/>
          </a:xfrm>
        </p:grpSpPr>
        <p:sp>
          <p:nvSpPr>
            <p:cNvPr id="9" name="Rectangle: Top Corners One Rounded and One Snipped 8">
              <a:extLst>
                <a:ext uri="{FF2B5EF4-FFF2-40B4-BE49-F238E27FC236}">
                  <a16:creationId xmlns:a16="http://schemas.microsoft.com/office/drawing/2014/main" id="{0BA05FF2-76AB-47A9-BCF7-ED623A45E5FF}"/>
                </a:ext>
              </a:extLst>
            </p:cNvPr>
            <p:cNvSpPr/>
            <p:nvPr/>
          </p:nvSpPr>
          <p:spPr>
            <a:xfrm>
              <a:off x="381000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One Rounded and One Snipped 11">
              <a:extLst>
                <a:ext uri="{FF2B5EF4-FFF2-40B4-BE49-F238E27FC236}">
                  <a16:creationId xmlns:a16="http://schemas.microsoft.com/office/drawing/2014/main" id="{11E67EE3-79BD-4F23-B5CE-A49D3791445E}"/>
                </a:ext>
              </a:extLst>
            </p:cNvPr>
            <p:cNvSpPr/>
            <p:nvPr/>
          </p:nvSpPr>
          <p:spPr>
            <a:xfrm>
              <a:off x="3556078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759F3-4144-4CB2-9EC8-388F06E48EA1}"/>
                </a:ext>
              </a:extLst>
            </p:cNvPr>
            <p:cNvSpPr txBox="1"/>
            <p:nvPr/>
          </p:nvSpPr>
          <p:spPr>
            <a:xfrm>
              <a:off x="482600" y="1083528"/>
              <a:ext cx="17907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raw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BB78D-BBCF-4462-8471-B4797E6D4416}"/>
                </a:ext>
              </a:extLst>
            </p:cNvPr>
            <p:cNvSpPr txBox="1"/>
            <p:nvPr/>
          </p:nvSpPr>
          <p:spPr>
            <a:xfrm>
              <a:off x="3556078" y="927268"/>
              <a:ext cx="1790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‘clean’ data</a:t>
              </a:r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8478E4B9-8C1A-470C-9AA6-C6959CA71299}"/>
                </a:ext>
              </a:extLst>
            </p:cNvPr>
            <p:cNvSpPr/>
            <p:nvPr/>
          </p:nvSpPr>
          <p:spPr>
            <a:xfrm>
              <a:off x="4281298" y="2199906"/>
              <a:ext cx="320242" cy="1689053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A93DCCAF-23FD-42EC-9356-5BAC63E9F89F}"/>
                </a:ext>
              </a:extLst>
            </p:cNvPr>
            <p:cNvSpPr/>
            <p:nvPr/>
          </p:nvSpPr>
          <p:spPr>
            <a:xfrm>
              <a:off x="2328681" y="1196808"/>
              <a:ext cx="1125797" cy="5334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69543" y="670999"/>
              <a:ext cx="5399485" cy="1460408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19013" y="2147953"/>
              <a:ext cx="645085" cy="1758077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BC2A9B03-A895-43C4-A706-791092BD4D57}"/>
              </a:ext>
            </a:extLst>
          </p:cNvPr>
          <p:cNvSpPr/>
          <p:nvPr/>
        </p:nvSpPr>
        <p:spPr>
          <a:xfrm>
            <a:off x="58016" y="2449993"/>
            <a:ext cx="2235200" cy="22782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29">
            <a:extLst>
              <a:ext uri="{FF2B5EF4-FFF2-40B4-BE49-F238E27FC236}">
                <a16:creationId xmlns:a16="http://schemas.microsoft.com/office/drawing/2014/main" id="{B0169EFF-1895-44BA-9796-3CC7593631B8}"/>
              </a:ext>
            </a:extLst>
          </p:cNvPr>
          <p:cNvSpPr/>
          <p:nvPr/>
        </p:nvSpPr>
        <p:spPr>
          <a:xfrm>
            <a:off x="1696030" y="5274316"/>
            <a:ext cx="1700107" cy="14269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48FBDEDE-4F8F-41CF-829F-84F8927B518C}"/>
              </a:ext>
            </a:extLst>
          </p:cNvPr>
          <p:cNvSpPr/>
          <p:nvPr/>
        </p:nvSpPr>
        <p:spPr>
          <a:xfrm>
            <a:off x="5118145" y="5317026"/>
            <a:ext cx="1689054" cy="725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CBEBF0-0F4A-4D76-973C-BB8F92E0847B}"/>
              </a:ext>
            </a:extLst>
          </p:cNvPr>
          <p:cNvSpPr/>
          <p:nvPr/>
        </p:nvSpPr>
        <p:spPr>
          <a:xfrm>
            <a:off x="3149600" y="3965328"/>
            <a:ext cx="2583638" cy="12811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C073BD-F2F1-4172-9A79-04C513067EDE}"/>
              </a:ext>
            </a:extLst>
          </p:cNvPr>
          <p:cNvSpPr txBox="1"/>
          <p:nvPr/>
        </p:nvSpPr>
        <p:spPr>
          <a:xfrm>
            <a:off x="58016" y="2844414"/>
            <a:ext cx="223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Upon upload to HPC…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Cross-validate digital fingerprint          (md5sum)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6190EC-C100-4DC1-95F8-982BF6F30CE3}"/>
              </a:ext>
            </a:extLst>
          </p:cNvPr>
          <p:cNvSpPr txBox="1"/>
          <p:nvPr/>
        </p:nvSpPr>
        <p:spPr>
          <a:xfrm>
            <a:off x="3333828" y="4222303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quality check and visualize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78DCA9-0720-4BD6-952F-CED0803593B4}"/>
              </a:ext>
            </a:extLst>
          </p:cNvPr>
          <p:cNvSpPr txBox="1"/>
          <p:nvPr/>
        </p:nvSpPr>
        <p:spPr>
          <a:xfrm>
            <a:off x="1589742" y="5377779"/>
            <a:ext cx="18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QC and trim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i.e.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fastp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trimmomatic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fastQC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etc..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C17A0-653A-4DDB-86B3-030A49EC8D41}"/>
              </a:ext>
            </a:extLst>
          </p:cNvPr>
          <p:cNvSpPr txBox="1"/>
          <p:nvPr/>
        </p:nvSpPr>
        <p:spPr>
          <a:xfrm>
            <a:off x="5118145" y="5325975"/>
            <a:ext cx="1689055" cy="7078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report using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multiQC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Arrow: Curved Down 25">
            <a:extLst>
              <a:ext uri="{FF2B5EF4-FFF2-40B4-BE49-F238E27FC236}">
                <a16:creationId xmlns:a16="http://schemas.microsoft.com/office/drawing/2014/main" id="{609267A6-9CB8-4ED3-B324-EB1608A7C664}"/>
              </a:ext>
            </a:extLst>
          </p:cNvPr>
          <p:cNvSpPr/>
          <p:nvPr/>
        </p:nvSpPr>
        <p:spPr>
          <a:xfrm rot="2377264">
            <a:off x="5002188" y="3717330"/>
            <a:ext cx="1216152" cy="731520"/>
          </a:xfrm>
          <a:prstGeom prst="curved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Up 27">
            <a:extLst>
              <a:ext uri="{FF2B5EF4-FFF2-40B4-BE49-F238E27FC236}">
                <a16:creationId xmlns:a16="http://schemas.microsoft.com/office/drawing/2014/main" id="{4DBBB49E-1CFE-486E-A08E-210B3D5CB981}"/>
              </a:ext>
            </a:extLst>
          </p:cNvPr>
          <p:cNvSpPr/>
          <p:nvPr/>
        </p:nvSpPr>
        <p:spPr>
          <a:xfrm rot="5400000">
            <a:off x="2358062" y="3968486"/>
            <a:ext cx="320242" cy="119928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DFCC5E-3CFE-4C53-B9C3-B875E58F3C05}"/>
              </a:ext>
            </a:extLst>
          </p:cNvPr>
          <p:cNvCxnSpPr>
            <a:cxnSpLocks/>
            <a:stCxn id="40" idx="3"/>
            <a:endCxn id="36" idx="0"/>
          </p:cNvCxnSpPr>
          <p:nvPr/>
        </p:nvCxnSpPr>
        <p:spPr>
          <a:xfrm flipH="1">
            <a:off x="2546084" y="5058843"/>
            <a:ext cx="981881" cy="215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C6CC5D-EADC-481F-AAE6-2CC88AC411FC}"/>
              </a:ext>
            </a:extLst>
          </p:cNvPr>
          <p:cNvCxnSpPr>
            <a:cxnSpLocks/>
            <a:stCxn id="40" idx="5"/>
            <a:endCxn id="44" idx="0"/>
          </p:cNvCxnSpPr>
          <p:nvPr/>
        </p:nvCxnSpPr>
        <p:spPr>
          <a:xfrm>
            <a:off x="5354873" y="5058843"/>
            <a:ext cx="607800" cy="2671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79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2" y="567899"/>
            <a:ext cx="5451268" cy="2168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85" y="2824802"/>
            <a:ext cx="5451268" cy="2333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0F4AA-535F-4B18-B612-BEC08F1333DE}"/>
              </a:ext>
            </a:extLst>
          </p:cNvPr>
          <p:cNvSpPr/>
          <p:nvPr/>
        </p:nvSpPr>
        <p:spPr>
          <a:xfrm>
            <a:off x="7175500" y="6195441"/>
            <a:ext cx="4749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https://github.com/SamGurr/SamJGurr_Lab_Notebook/blob/master/_posts/2021-02-03-An-odd-case-of-%25GC.md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75BB6-7F05-401A-A94A-7064F0757288}"/>
              </a:ext>
            </a:extLst>
          </p:cNvPr>
          <p:cNvSpPr txBox="1"/>
          <p:nvPr/>
        </p:nvSpPr>
        <p:spPr>
          <a:xfrm>
            <a:off x="8006196" y="5842754"/>
            <a:ext cx="511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My notebook post on this…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361F99-34E7-4CA6-A7B8-B4E2C3400C5E}"/>
              </a:ext>
            </a:extLst>
          </p:cNvPr>
          <p:cNvSpPr txBox="1"/>
          <p:nvPr/>
        </p:nvSpPr>
        <p:spPr>
          <a:xfrm>
            <a:off x="8006196" y="3753572"/>
            <a:ext cx="4305144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bye </a:t>
            </a:r>
            <a:r>
              <a:rPr lang="en-US" sz="2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bye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adapters..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46" y="596203"/>
            <a:ext cx="5429249" cy="21399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5" y="2824802"/>
            <a:ext cx="5429249" cy="23110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361F99-34E7-4CA6-A7B8-B4E2C3400C5E}"/>
              </a:ext>
            </a:extLst>
          </p:cNvPr>
          <p:cNvSpPr txBox="1"/>
          <p:nvPr/>
        </p:nvSpPr>
        <p:spPr>
          <a:xfrm>
            <a:off x="1731653" y="3664839"/>
            <a:ext cx="3145147" cy="6309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base quality</a:t>
            </a:r>
          </a:p>
          <a:p>
            <a:r>
              <a:rPr lang="en-US" sz="15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(likelihood of accurate base call)</a:t>
            </a:r>
            <a:endParaRPr lang="en-US" sz="1500" i="1" dirty="0">
              <a:solidFill>
                <a:schemeClr val="tx1">
                  <a:lumMod val="50000"/>
                  <a:lumOff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68301" y="1470129"/>
            <a:ext cx="1693335" cy="4001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4617720" y="1441183"/>
            <a:ext cx="258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raw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72740" y="3753572"/>
            <a:ext cx="1693335" cy="4001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4722159" y="3724626"/>
            <a:ext cx="258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trimmed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3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4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00050"/>
            <a:ext cx="12192000" cy="6457950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5EB7-E9EB-40BD-90F4-4261F9B9AD90}"/>
              </a:ext>
            </a:extLst>
          </p:cNvPr>
          <p:cNvSpPr txBox="1"/>
          <p:nvPr/>
        </p:nvSpPr>
        <p:spPr>
          <a:xfrm>
            <a:off x="3512819" y="1606415"/>
            <a:ext cx="5618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(I) Intro to </a:t>
            </a:r>
            <a:r>
              <a:rPr lang="en-US" sz="3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endParaRPr lang="en-US" sz="3000" dirty="0" smtClean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ow it works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vs.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(II) Workflow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HPC to R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(III)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WGCNA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R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tips on multivariate analysis</a:t>
            </a: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27BE742-C1C3-483D-A29F-254CEB32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8" y="3176693"/>
            <a:ext cx="5991628" cy="2571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FB1C0B-6DA3-45BD-8E1F-A2470A6F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931" y="3460489"/>
            <a:ext cx="5366706" cy="1875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1B6B86-2105-4DF6-AA88-67BBC9704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20" y="553997"/>
            <a:ext cx="5305328" cy="229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8B90E-F159-4617-AA71-4EC078209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73" y="416833"/>
            <a:ext cx="5878747" cy="2465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0F4AA-535F-4B18-B612-BEC08F1333DE}"/>
              </a:ext>
            </a:extLst>
          </p:cNvPr>
          <p:cNvSpPr/>
          <p:nvPr/>
        </p:nvSpPr>
        <p:spPr>
          <a:xfrm>
            <a:off x="7175500" y="6195441"/>
            <a:ext cx="4749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https://github.com/SamGurr/SamJGurr_Lab_Notebook/blob/master/_posts/2021-02-03-An-odd-case-of-%25GC.md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75BB6-7F05-401A-A94A-7064F0757288}"/>
              </a:ext>
            </a:extLst>
          </p:cNvPr>
          <p:cNvSpPr txBox="1"/>
          <p:nvPr/>
        </p:nvSpPr>
        <p:spPr>
          <a:xfrm>
            <a:off x="8006196" y="5842754"/>
            <a:ext cx="511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My notebook post on this…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361F99-34E7-4CA6-A7B8-B4E2C3400C5E}"/>
              </a:ext>
            </a:extLst>
          </p:cNvPr>
          <p:cNvSpPr txBox="1"/>
          <p:nvPr/>
        </p:nvSpPr>
        <p:spPr>
          <a:xfrm rot="20904651">
            <a:off x="8481911" y="1448027"/>
            <a:ext cx="3438246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 aware of the </a:t>
            </a:r>
            <a:r>
              <a:rPr lang="en-US" sz="2000" b="1" i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polyA</a:t>
            </a:r>
            <a:r>
              <a:rPr lang="en-US" sz="2000" b="1" i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tail!</a:t>
            </a:r>
            <a:endParaRPr lang="en-US" sz="1500" b="1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68301" y="1470129"/>
            <a:ext cx="1693335" cy="4001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4617720" y="1441183"/>
            <a:ext cx="258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raw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372740" y="3753572"/>
            <a:ext cx="1693335" cy="4001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19096B-0154-442F-8AB0-5D0008E5F4CB}"/>
              </a:ext>
            </a:extLst>
          </p:cNvPr>
          <p:cNvSpPr txBox="1"/>
          <p:nvPr/>
        </p:nvSpPr>
        <p:spPr>
          <a:xfrm>
            <a:off x="4722159" y="3724626"/>
            <a:ext cx="258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trimmed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BC4A1C-6ED2-4F7B-BD6B-A0196BFB3A1C}"/>
              </a:ext>
            </a:extLst>
          </p:cNvPr>
          <p:cNvSpPr/>
          <p:nvPr/>
        </p:nvSpPr>
        <p:spPr>
          <a:xfrm>
            <a:off x="435108" y="553997"/>
            <a:ext cx="1836418" cy="2327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83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1000" y="850900"/>
            <a:ext cx="4965778" cy="3038059"/>
            <a:chOff x="381000" y="850900"/>
            <a:chExt cx="4965778" cy="3038059"/>
          </a:xfrm>
        </p:grpSpPr>
        <p:sp>
          <p:nvSpPr>
            <p:cNvPr id="9" name="Rectangle: Top Corners One Rounded and One Snipped 8">
              <a:extLst>
                <a:ext uri="{FF2B5EF4-FFF2-40B4-BE49-F238E27FC236}">
                  <a16:creationId xmlns:a16="http://schemas.microsoft.com/office/drawing/2014/main" id="{0BA05FF2-76AB-47A9-BCF7-ED623A45E5FF}"/>
                </a:ext>
              </a:extLst>
            </p:cNvPr>
            <p:cNvSpPr/>
            <p:nvPr/>
          </p:nvSpPr>
          <p:spPr>
            <a:xfrm>
              <a:off x="381000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One Rounded and One Snipped 11">
              <a:extLst>
                <a:ext uri="{FF2B5EF4-FFF2-40B4-BE49-F238E27FC236}">
                  <a16:creationId xmlns:a16="http://schemas.microsoft.com/office/drawing/2014/main" id="{11E67EE3-79BD-4F23-B5CE-A49D3791445E}"/>
                </a:ext>
              </a:extLst>
            </p:cNvPr>
            <p:cNvSpPr/>
            <p:nvPr/>
          </p:nvSpPr>
          <p:spPr>
            <a:xfrm>
              <a:off x="3556078" y="850900"/>
              <a:ext cx="1790700" cy="1168400"/>
            </a:xfrm>
            <a:prstGeom prst="snip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759F3-4144-4CB2-9EC8-388F06E48EA1}"/>
                </a:ext>
              </a:extLst>
            </p:cNvPr>
            <p:cNvSpPr txBox="1"/>
            <p:nvPr/>
          </p:nvSpPr>
          <p:spPr>
            <a:xfrm>
              <a:off x="482600" y="1083528"/>
              <a:ext cx="17907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raw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BB78D-BBCF-4462-8471-B4797E6D4416}"/>
                </a:ext>
              </a:extLst>
            </p:cNvPr>
            <p:cNvSpPr txBox="1"/>
            <p:nvPr/>
          </p:nvSpPr>
          <p:spPr>
            <a:xfrm>
              <a:off x="3556078" y="927268"/>
              <a:ext cx="1790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‘clean’ data</a:t>
              </a:r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8478E4B9-8C1A-470C-9AA6-C6959CA71299}"/>
                </a:ext>
              </a:extLst>
            </p:cNvPr>
            <p:cNvSpPr/>
            <p:nvPr/>
          </p:nvSpPr>
          <p:spPr>
            <a:xfrm>
              <a:off x="4281298" y="2199906"/>
              <a:ext cx="320242" cy="1689053"/>
            </a:xfrm>
            <a:prstGeom prst="up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A93DCCAF-23FD-42EC-9356-5BAC63E9F89F}"/>
                </a:ext>
              </a:extLst>
            </p:cNvPr>
            <p:cNvSpPr/>
            <p:nvPr/>
          </p:nvSpPr>
          <p:spPr>
            <a:xfrm>
              <a:off x="2328681" y="1196808"/>
              <a:ext cx="1125797" cy="5334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BC2A9B03-A895-43C4-A706-791092BD4D57}"/>
              </a:ext>
            </a:extLst>
          </p:cNvPr>
          <p:cNvSpPr/>
          <p:nvPr/>
        </p:nvSpPr>
        <p:spPr>
          <a:xfrm>
            <a:off x="58016" y="2449993"/>
            <a:ext cx="2235200" cy="22782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29">
            <a:extLst>
              <a:ext uri="{FF2B5EF4-FFF2-40B4-BE49-F238E27FC236}">
                <a16:creationId xmlns:a16="http://schemas.microsoft.com/office/drawing/2014/main" id="{B0169EFF-1895-44BA-9796-3CC7593631B8}"/>
              </a:ext>
            </a:extLst>
          </p:cNvPr>
          <p:cNvSpPr/>
          <p:nvPr/>
        </p:nvSpPr>
        <p:spPr>
          <a:xfrm>
            <a:off x="1696030" y="5274316"/>
            <a:ext cx="1700107" cy="14269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48FBDEDE-4F8F-41CF-829F-84F8927B518C}"/>
              </a:ext>
            </a:extLst>
          </p:cNvPr>
          <p:cNvSpPr/>
          <p:nvPr/>
        </p:nvSpPr>
        <p:spPr>
          <a:xfrm>
            <a:off x="5118145" y="5317026"/>
            <a:ext cx="1689054" cy="7257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CBEBF0-0F4A-4D76-973C-BB8F92E0847B}"/>
              </a:ext>
            </a:extLst>
          </p:cNvPr>
          <p:cNvSpPr/>
          <p:nvPr/>
        </p:nvSpPr>
        <p:spPr>
          <a:xfrm>
            <a:off x="3149600" y="3965328"/>
            <a:ext cx="2583638" cy="12811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C073BD-F2F1-4172-9A79-04C513067EDE}"/>
              </a:ext>
            </a:extLst>
          </p:cNvPr>
          <p:cNvSpPr txBox="1"/>
          <p:nvPr/>
        </p:nvSpPr>
        <p:spPr>
          <a:xfrm>
            <a:off x="58016" y="2844414"/>
            <a:ext cx="223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Upon upload to HPC…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Cross-validate digital fingerprint          (md5sum)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6190EC-C100-4DC1-95F8-982BF6F30CE3}"/>
              </a:ext>
            </a:extLst>
          </p:cNvPr>
          <p:cNvSpPr txBox="1"/>
          <p:nvPr/>
        </p:nvSpPr>
        <p:spPr>
          <a:xfrm>
            <a:off x="3333828" y="4222303"/>
            <a:ext cx="22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quality check and visualize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78DCA9-0720-4BD6-952F-CED0803593B4}"/>
              </a:ext>
            </a:extLst>
          </p:cNvPr>
          <p:cNvSpPr txBox="1"/>
          <p:nvPr/>
        </p:nvSpPr>
        <p:spPr>
          <a:xfrm>
            <a:off x="1589742" y="5377779"/>
            <a:ext cx="18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QC and trim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i.e.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fastp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trimmomatic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fastQC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etc..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C17A0-653A-4DDB-86B3-030A49EC8D41}"/>
              </a:ext>
            </a:extLst>
          </p:cNvPr>
          <p:cNvSpPr txBox="1"/>
          <p:nvPr/>
        </p:nvSpPr>
        <p:spPr>
          <a:xfrm>
            <a:off x="5118145" y="5325975"/>
            <a:ext cx="1689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report using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multiQC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Arrow: Curved Down 25">
            <a:extLst>
              <a:ext uri="{FF2B5EF4-FFF2-40B4-BE49-F238E27FC236}">
                <a16:creationId xmlns:a16="http://schemas.microsoft.com/office/drawing/2014/main" id="{609267A6-9CB8-4ED3-B324-EB1608A7C664}"/>
              </a:ext>
            </a:extLst>
          </p:cNvPr>
          <p:cNvSpPr/>
          <p:nvPr/>
        </p:nvSpPr>
        <p:spPr>
          <a:xfrm rot="2377264">
            <a:off x="5002188" y="3717330"/>
            <a:ext cx="1216152" cy="731520"/>
          </a:xfrm>
          <a:prstGeom prst="curvedDown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Up 27">
            <a:extLst>
              <a:ext uri="{FF2B5EF4-FFF2-40B4-BE49-F238E27FC236}">
                <a16:creationId xmlns:a16="http://schemas.microsoft.com/office/drawing/2014/main" id="{4DBBB49E-1CFE-486E-A08E-210B3D5CB981}"/>
              </a:ext>
            </a:extLst>
          </p:cNvPr>
          <p:cNvSpPr/>
          <p:nvPr/>
        </p:nvSpPr>
        <p:spPr>
          <a:xfrm rot="5400000">
            <a:off x="2358062" y="3968486"/>
            <a:ext cx="320242" cy="119928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DFCC5E-3CFE-4C53-B9C3-B875E58F3C05}"/>
              </a:ext>
            </a:extLst>
          </p:cNvPr>
          <p:cNvCxnSpPr>
            <a:cxnSpLocks/>
            <a:stCxn id="40" idx="3"/>
            <a:endCxn id="36" idx="0"/>
          </p:cNvCxnSpPr>
          <p:nvPr/>
        </p:nvCxnSpPr>
        <p:spPr>
          <a:xfrm flipH="1">
            <a:off x="2546084" y="5058843"/>
            <a:ext cx="981881" cy="215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C6CC5D-EADC-481F-AAE6-2CC88AC411FC}"/>
              </a:ext>
            </a:extLst>
          </p:cNvPr>
          <p:cNvCxnSpPr>
            <a:cxnSpLocks/>
            <a:stCxn id="40" idx="5"/>
            <a:endCxn id="44" idx="0"/>
          </p:cNvCxnSpPr>
          <p:nvPr/>
        </p:nvCxnSpPr>
        <p:spPr>
          <a:xfrm>
            <a:off x="5354873" y="5058843"/>
            <a:ext cx="607800" cy="2671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8016" y="2085623"/>
            <a:ext cx="7392651" cy="466738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rrow: Up 45">
            <a:extLst>
              <a:ext uri="{FF2B5EF4-FFF2-40B4-BE49-F238E27FC236}">
                <a16:creationId xmlns:a16="http://schemas.microsoft.com/office/drawing/2014/main" id="{DDB3089B-3269-4A8D-8844-B14E712ED82F}"/>
              </a:ext>
            </a:extLst>
          </p:cNvPr>
          <p:cNvSpPr/>
          <p:nvPr/>
        </p:nvSpPr>
        <p:spPr>
          <a:xfrm rot="10800000">
            <a:off x="6737243" y="1538205"/>
            <a:ext cx="320242" cy="80515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able of contents clipart">
            <a:extLst>
              <a:ext uri="{FF2B5EF4-FFF2-40B4-BE49-F238E27FC236}">
                <a16:creationId xmlns:a16="http://schemas.microsoft.com/office/drawing/2014/main" id="{F7ED5175-6D37-433A-9704-243AC4717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44" y="4539149"/>
            <a:ext cx="1506512" cy="13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67FA870-C5F6-4AE6-A2C0-EE219BC6CBDF}"/>
              </a:ext>
            </a:extLst>
          </p:cNvPr>
          <p:cNvSpPr/>
          <p:nvPr/>
        </p:nvSpPr>
        <p:spPr>
          <a:xfrm>
            <a:off x="5993690" y="2353897"/>
            <a:ext cx="2417520" cy="9111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F6920962-247C-4B13-B85F-BF615CC5784D}"/>
              </a:ext>
            </a:extLst>
          </p:cNvPr>
          <p:cNvSpPr/>
          <p:nvPr/>
        </p:nvSpPr>
        <p:spPr>
          <a:xfrm>
            <a:off x="5200650" y="586216"/>
            <a:ext cx="1790700" cy="1168400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11AAA124-7B96-4153-9780-4D6C89BAC5CB}"/>
              </a:ext>
            </a:extLst>
          </p:cNvPr>
          <p:cNvSpPr/>
          <p:nvPr/>
        </p:nvSpPr>
        <p:spPr>
          <a:xfrm>
            <a:off x="8223250" y="586216"/>
            <a:ext cx="1790700" cy="1168400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26296-A3A4-4FF1-8E73-74C652DE563A}"/>
              </a:ext>
            </a:extLst>
          </p:cNvPr>
          <p:cNvSpPr txBox="1"/>
          <p:nvPr/>
        </p:nvSpPr>
        <p:spPr>
          <a:xfrm>
            <a:off x="3869918" y="4486784"/>
            <a:ext cx="2193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Create an index of reference genome/ transcriptome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3D93413-0EB5-46D6-820E-B9F10A2580E9}"/>
              </a:ext>
            </a:extLst>
          </p:cNvPr>
          <p:cNvSpPr/>
          <p:nvPr/>
        </p:nvSpPr>
        <p:spPr>
          <a:xfrm>
            <a:off x="3737133" y="846537"/>
            <a:ext cx="1199284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0BA05FF2-76AB-47A9-BCF7-ED623A45E5FF}"/>
              </a:ext>
            </a:extLst>
          </p:cNvPr>
          <p:cNvSpPr/>
          <p:nvPr/>
        </p:nvSpPr>
        <p:spPr>
          <a:xfrm>
            <a:off x="381000" y="850900"/>
            <a:ext cx="1089974" cy="66040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11E67EE3-79BD-4F23-B5CE-A49D3791445E}"/>
              </a:ext>
            </a:extLst>
          </p:cNvPr>
          <p:cNvSpPr/>
          <p:nvPr/>
        </p:nvSpPr>
        <p:spPr>
          <a:xfrm>
            <a:off x="2313626" y="850900"/>
            <a:ext cx="1089974" cy="6604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759F3-4144-4CB2-9EC8-388F06E48EA1}"/>
              </a:ext>
            </a:extLst>
          </p:cNvPr>
          <p:cNvSpPr txBox="1"/>
          <p:nvPr/>
        </p:nvSpPr>
        <p:spPr>
          <a:xfrm>
            <a:off x="442843" y="982385"/>
            <a:ext cx="108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raw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BB78D-BBCF-4462-8471-B4797E6D4416}"/>
              </a:ext>
            </a:extLst>
          </p:cNvPr>
          <p:cNvSpPr txBox="1"/>
          <p:nvPr/>
        </p:nvSpPr>
        <p:spPr>
          <a:xfrm>
            <a:off x="2313626" y="894065"/>
            <a:ext cx="108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‘clean’ data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93DCCAF-23FD-42EC-9356-5BAC63E9F89F}"/>
              </a:ext>
            </a:extLst>
          </p:cNvPr>
          <p:cNvSpPr/>
          <p:nvPr/>
        </p:nvSpPr>
        <p:spPr>
          <a:xfrm>
            <a:off x="1566526" y="1046413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C84B756-B480-48FC-BB7C-5AD74A924BAC}"/>
              </a:ext>
            </a:extLst>
          </p:cNvPr>
          <p:cNvSpPr/>
          <p:nvPr/>
        </p:nvSpPr>
        <p:spPr>
          <a:xfrm>
            <a:off x="7057485" y="914014"/>
            <a:ext cx="1165765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B2DC1-14EC-4336-9583-70ECA88FB0DC}"/>
              </a:ext>
            </a:extLst>
          </p:cNvPr>
          <p:cNvSpPr txBox="1"/>
          <p:nvPr/>
        </p:nvSpPr>
        <p:spPr>
          <a:xfrm>
            <a:off x="4090855" y="3973869"/>
            <a:ext cx="188341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hisat2-build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C4CFD-2F36-45CB-8B2A-DFACF904CF45}"/>
              </a:ext>
            </a:extLst>
          </p:cNvPr>
          <p:cNvSpPr txBox="1"/>
          <p:nvPr/>
        </p:nvSpPr>
        <p:spPr>
          <a:xfrm>
            <a:off x="5177885" y="620083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Map to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ACF4C-A2AD-440B-8B30-7EDCFDDF0C98}"/>
              </a:ext>
            </a:extLst>
          </p:cNvPr>
          <p:cNvSpPr txBox="1"/>
          <p:nvPr/>
        </p:nvSpPr>
        <p:spPr>
          <a:xfrm>
            <a:off x="8246253" y="635856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Quantify reads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F3973-293A-471D-8D66-D2FBAA9CBEDF}"/>
              </a:ext>
            </a:extLst>
          </p:cNvPr>
          <p:cNvSpPr/>
          <p:nvPr/>
        </p:nvSpPr>
        <p:spPr>
          <a:xfrm>
            <a:off x="8246253" y="6398079"/>
            <a:ext cx="39728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http://daehwankimlab.github.io/hisat2/manual/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74781-0B7F-462B-9160-4C9DD424D753}"/>
              </a:ext>
            </a:extLst>
          </p:cNvPr>
          <p:cNvSpPr/>
          <p:nvPr/>
        </p:nvSpPr>
        <p:spPr>
          <a:xfrm>
            <a:off x="6907225" y="6398079"/>
            <a:ext cx="1247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About HISAT2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A606-B0F9-4DBF-A306-AB0D9013DF4E}"/>
              </a:ext>
            </a:extLst>
          </p:cNvPr>
          <p:cNvSpPr/>
          <p:nvPr/>
        </p:nvSpPr>
        <p:spPr>
          <a:xfrm>
            <a:off x="5664675" y="2369314"/>
            <a:ext cx="306213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HISAT2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(alignment program)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26C7EA-D00F-4EEA-B64C-266D6D09A2B7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5200652" y="3265036"/>
            <a:ext cx="2001798" cy="7038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4F97DE-CF5D-4973-B49C-734614F119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74270" y="4173924"/>
            <a:ext cx="1177086" cy="1128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8CEB59-6EEF-42EE-B25F-D348EADD84B0}"/>
              </a:ext>
            </a:extLst>
          </p:cNvPr>
          <p:cNvSpPr txBox="1"/>
          <p:nvPr/>
        </p:nvSpPr>
        <p:spPr>
          <a:xfrm>
            <a:off x="7169360" y="4139039"/>
            <a:ext cx="12368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hisat2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3E26A5-8AFD-4879-B9BF-96EC7D82C006}"/>
              </a:ext>
            </a:extLst>
          </p:cNvPr>
          <p:cNvSpPr txBox="1"/>
          <p:nvPr/>
        </p:nvSpPr>
        <p:spPr>
          <a:xfrm>
            <a:off x="6765623" y="4620547"/>
            <a:ext cx="2193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alignment;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output </a:t>
            </a:r>
            <a:r>
              <a:rPr lang="en-US" sz="2000" dirty="0"/>
              <a:t>Sequence Alignment Map (SAM)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files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90CB76E-B82E-469A-80A7-555785D8808C}"/>
              </a:ext>
            </a:extLst>
          </p:cNvPr>
          <p:cNvSpPr/>
          <p:nvPr/>
        </p:nvSpPr>
        <p:spPr>
          <a:xfrm>
            <a:off x="8798974" y="5507742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D3923F-9E67-450B-9FF1-5897BA8B5BFC}"/>
              </a:ext>
            </a:extLst>
          </p:cNvPr>
          <p:cNvSpPr txBox="1"/>
          <p:nvPr/>
        </p:nvSpPr>
        <p:spPr>
          <a:xfrm>
            <a:off x="9484231" y="5282266"/>
            <a:ext cx="2193626" cy="7848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* Compress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sam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to bam w/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samtools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(binary format)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44B9E4-29C9-48FC-904F-5B2A7E18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97" y="2506699"/>
            <a:ext cx="5582286" cy="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epping stone clipart">
            <a:extLst>
              <a:ext uri="{FF2B5EF4-FFF2-40B4-BE49-F238E27FC236}">
                <a16:creationId xmlns:a16="http://schemas.microsoft.com/office/drawing/2014/main" id="{0A46919D-5F03-44B5-B75C-3C549467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410" y="2972287"/>
            <a:ext cx="3030504" cy="14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10E0FA33-16A7-4AA7-AE6E-FB0FF8792F97}"/>
              </a:ext>
            </a:extLst>
          </p:cNvPr>
          <p:cNvSpPr/>
          <p:nvPr/>
        </p:nvSpPr>
        <p:spPr>
          <a:xfrm rot="10800000">
            <a:off x="6737243" y="1538205"/>
            <a:ext cx="320242" cy="80515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F6920962-247C-4B13-B85F-BF615CC5784D}"/>
              </a:ext>
            </a:extLst>
          </p:cNvPr>
          <p:cNvSpPr/>
          <p:nvPr/>
        </p:nvSpPr>
        <p:spPr>
          <a:xfrm>
            <a:off x="5200650" y="586216"/>
            <a:ext cx="1790700" cy="1168400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11AAA124-7B96-4153-9780-4D6C89BAC5CB}"/>
              </a:ext>
            </a:extLst>
          </p:cNvPr>
          <p:cNvSpPr/>
          <p:nvPr/>
        </p:nvSpPr>
        <p:spPr>
          <a:xfrm>
            <a:off x="8223250" y="586216"/>
            <a:ext cx="1790700" cy="1168400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3D93413-0EB5-46D6-820E-B9F10A2580E9}"/>
              </a:ext>
            </a:extLst>
          </p:cNvPr>
          <p:cNvSpPr/>
          <p:nvPr/>
        </p:nvSpPr>
        <p:spPr>
          <a:xfrm>
            <a:off x="3737133" y="846537"/>
            <a:ext cx="1199284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0BA05FF2-76AB-47A9-BCF7-ED623A45E5FF}"/>
              </a:ext>
            </a:extLst>
          </p:cNvPr>
          <p:cNvSpPr/>
          <p:nvPr/>
        </p:nvSpPr>
        <p:spPr>
          <a:xfrm>
            <a:off x="381000" y="850900"/>
            <a:ext cx="1089974" cy="66040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11E67EE3-79BD-4F23-B5CE-A49D3791445E}"/>
              </a:ext>
            </a:extLst>
          </p:cNvPr>
          <p:cNvSpPr/>
          <p:nvPr/>
        </p:nvSpPr>
        <p:spPr>
          <a:xfrm>
            <a:off x="2313626" y="850900"/>
            <a:ext cx="1089974" cy="6604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759F3-4144-4CB2-9EC8-388F06E48EA1}"/>
              </a:ext>
            </a:extLst>
          </p:cNvPr>
          <p:cNvSpPr txBox="1"/>
          <p:nvPr/>
        </p:nvSpPr>
        <p:spPr>
          <a:xfrm>
            <a:off x="442843" y="982385"/>
            <a:ext cx="108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raw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BB78D-BBCF-4462-8471-B4797E6D4416}"/>
              </a:ext>
            </a:extLst>
          </p:cNvPr>
          <p:cNvSpPr txBox="1"/>
          <p:nvPr/>
        </p:nvSpPr>
        <p:spPr>
          <a:xfrm>
            <a:off x="2313626" y="894065"/>
            <a:ext cx="108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‘clean’ data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93DCCAF-23FD-42EC-9356-5BAC63E9F89F}"/>
              </a:ext>
            </a:extLst>
          </p:cNvPr>
          <p:cNvSpPr/>
          <p:nvPr/>
        </p:nvSpPr>
        <p:spPr>
          <a:xfrm>
            <a:off x="1566526" y="1046413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C84B756-B480-48FC-BB7C-5AD74A924BAC}"/>
              </a:ext>
            </a:extLst>
          </p:cNvPr>
          <p:cNvSpPr/>
          <p:nvPr/>
        </p:nvSpPr>
        <p:spPr>
          <a:xfrm>
            <a:off x="7057485" y="914014"/>
            <a:ext cx="1165765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C4CFD-2F36-45CB-8B2A-DFACF904CF45}"/>
              </a:ext>
            </a:extLst>
          </p:cNvPr>
          <p:cNvSpPr txBox="1"/>
          <p:nvPr/>
        </p:nvSpPr>
        <p:spPr>
          <a:xfrm>
            <a:off x="5177885" y="620083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Map to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ACF4C-A2AD-440B-8B30-7EDCFDDF0C98}"/>
              </a:ext>
            </a:extLst>
          </p:cNvPr>
          <p:cNvSpPr txBox="1"/>
          <p:nvPr/>
        </p:nvSpPr>
        <p:spPr>
          <a:xfrm>
            <a:off x="8246253" y="635856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Quantify reads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F3973-293A-471D-8D66-D2FBAA9CBEDF}"/>
              </a:ext>
            </a:extLst>
          </p:cNvPr>
          <p:cNvSpPr/>
          <p:nvPr/>
        </p:nvSpPr>
        <p:spPr>
          <a:xfrm>
            <a:off x="8246253" y="6398079"/>
            <a:ext cx="39728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http://daehwankimlab.github.io/hisat2/manual/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74781-0B7F-462B-9160-4C9DD424D753}"/>
              </a:ext>
            </a:extLst>
          </p:cNvPr>
          <p:cNvSpPr/>
          <p:nvPr/>
        </p:nvSpPr>
        <p:spPr>
          <a:xfrm>
            <a:off x="6907225" y="6398079"/>
            <a:ext cx="124707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About HISAT2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4F97DE-CF5D-4973-B49C-734614F11979}"/>
              </a:ext>
            </a:extLst>
          </p:cNvPr>
          <p:cNvCxnSpPr>
            <a:cxnSpLocks/>
          </p:cNvCxnSpPr>
          <p:nvPr/>
        </p:nvCxnSpPr>
        <p:spPr>
          <a:xfrm>
            <a:off x="5974270" y="4173924"/>
            <a:ext cx="1177086" cy="1128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8CEB59-6EEF-42EE-B25F-D348EADD84B0}"/>
              </a:ext>
            </a:extLst>
          </p:cNvPr>
          <p:cNvSpPr txBox="1"/>
          <p:nvPr/>
        </p:nvSpPr>
        <p:spPr>
          <a:xfrm>
            <a:off x="7169360" y="4139039"/>
            <a:ext cx="123686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hisat2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3E26A5-8AFD-4879-B9BF-96EC7D82C006}"/>
              </a:ext>
            </a:extLst>
          </p:cNvPr>
          <p:cNvSpPr txBox="1"/>
          <p:nvPr/>
        </p:nvSpPr>
        <p:spPr>
          <a:xfrm>
            <a:off x="6765623" y="4620547"/>
            <a:ext cx="2193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alignment;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output </a:t>
            </a:r>
            <a:r>
              <a:rPr lang="en-US" sz="2000" dirty="0"/>
              <a:t>Sequence Alignment Map (SAM)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files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90CB76E-B82E-469A-80A7-555785D8808C}"/>
              </a:ext>
            </a:extLst>
          </p:cNvPr>
          <p:cNvSpPr/>
          <p:nvPr/>
        </p:nvSpPr>
        <p:spPr>
          <a:xfrm>
            <a:off x="8798974" y="5507742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D3923F-9E67-450B-9FF1-5897BA8B5BFC}"/>
              </a:ext>
            </a:extLst>
          </p:cNvPr>
          <p:cNvSpPr txBox="1"/>
          <p:nvPr/>
        </p:nvSpPr>
        <p:spPr>
          <a:xfrm>
            <a:off x="9484231" y="5282266"/>
            <a:ext cx="2193626" cy="7848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* Compress 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sam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to bam w/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samtools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                (binary format)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76D9EE-129F-4670-8363-D02726898888}"/>
              </a:ext>
            </a:extLst>
          </p:cNvPr>
          <p:cNvSpPr txBox="1"/>
          <p:nvPr/>
        </p:nvSpPr>
        <p:spPr>
          <a:xfrm>
            <a:off x="9085458" y="1721717"/>
            <a:ext cx="2795145" cy="132343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check here! 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HISAT2 error report will inform you of your % mapping! </a:t>
            </a:r>
          </a:p>
        </p:txBody>
      </p:sp>
      <p:pic>
        <p:nvPicPr>
          <p:cNvPr id="34" name="Picture 2" descr="Image result for table of contents clipart">
            <a:extLst>
              <a:ext uri="{FF2B5EF4-FFF2-40B4-BE49-F238E27FC236}">
                <a16:creationId xmlns:a16="http://schemas.microsoft.com/office/drawing/2014/main" id="{41033B58-8717-4A07-A6B5-39576108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44" y="4539149"/>
            <a:ext cx="1506512" cy="13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F920C88-7E2F-4A69-B08F-A9BA6E6D368E}"/>
              </a:ext>
            </a:extLst>
          </p:cNvPr>
          <p:cNvSpPr/>
          <p:nvPr/>
        </p:nvSpPr>
        <p:spPr>
          <a:xfrm>
            <a:off x="5993690" y="2353897"/>
            <a:ext cx="2417520" cy="9111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62257-DB0D-42E4-B207-0B4DE8BE4AC0}"/>
              </a:ext>
            </a:extLst>
          </p:cNvPr>
          <p:cNvSpPr txBox="1"/>
          <p:nvPr/>
        </p:nvSpPr>
        <p:spPr>
          <a:xfrm>
            <a:off x="3869918" y="4486784"/>
            <a:ext cx="2193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Create an index of reference genome/ transcriptome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5D905-24BC-46E5-B984-1F8457F1DB53}"/>
              </a:ext>
            </a:extLst>
          </p:cNvPr>
          <p:cNvSpPr txBox="1"/>
          <p:nvPr/>
        </p:nvSpPr>
        <p:spPr>
          <a:xfrm>
            <a:off x="4090855" y="3973869"/>
            <a:ext cx="188341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hisat2-build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40C7AA-5ABB-43DC-B91D-D7591052750B}"/>
              </a:ext>
            </a:extLst>
          </p:cNvPr>
          <p:cNvSpPr/>
          <p:nvPr/>
        </p:nvSpPr>
        <p:spPr>
          <a:xfrm>
            <a:off x="5664675" y="2369314"/>
            <a:ext cx="306213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HISAT2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(alignment program)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1F2487A-2B3B-4248-AC37-C14C21B4C742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5200652" y="3265036"/>
            <a:ext cx="2001798" cy="7038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7300B22B-D9BA-49F2-9696-06E23922A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97" y="2506699"/>
            <a:ext cx="5582286" cy="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Up 24">
            <a:extLst>
              <a:ext uri="{FF2B5EF4-FFF2-40B4-BE49-F238E27FC236}">
                <a16:creationId xmlns:a16="http://schemas.microsoft.com/office/drawing/2014/main" id="{10E0FA33-16A7-4AA7-AE6E-FB0FF8792F97}"/>
              </a:ext>
            </a:extLst>
          </p:cNvPr>
          <p:cNvSpPr/>
          <p:nvPr/>
        </p:nvSpPr>
        <p:spPr>
          <a:xfrm rot="10800000">
            <a:off x="8959250" y="1836657"/>
            <a:ext cx="320242" cy="805154"/>
          </a:xfrm>
          <a:prstGeom prst="up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FA870-C5F6-4AE6-A2C0-EE219BC6CBDF}"/>
              </a:ext>
            </a:extLst>
          </p:cNvPr>
          <p:cNvSpPr/>
          <p:nvPr/>
        </p:nvSpPr>
        <p:spPr>
          <a:xfrm>
            <a:off x="7844993" y="2686953"/>
            <a:ext cx="2417520" cy="9111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F6920962-247C-4B13-B85F-BF615CC5784D}"/>
              </a:ext>
            </a:extLst>
          </p:cNvPr>
          <p:cNvSpPr/>
          <p:nvPr/>
        </p:nvSpPr>
        <p:spPr>
          <a:xfrm>
            <a:off x="4487575" y="857288"/>
            <a:ext cx="1089974" cy="714521"/>
          </a:xfrm>
          <a:prstGeom prst="snip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11AAA124-7B96-4153-9780-4D6C89BAC5CB}"/>
              </a:ext>
            </a:extLst>
          </p:cNvPr>
          <p:cNvSpPr/>
          <p:nvPr/>
        </p:nvSpPr>
        <p:spPr>
          <a:xfrm>
            <a:off x="8223250" y="586216"/>
            <a:ext cx="1790700" cy="1168400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26296-A3A4-4FF1-8E73-74C652DE563A}"/>
              </a:ext>
            </a:extLst>
          </p:cNvPr>
          <p:cNvSpPr txBox="1"/>
          <p:nvPr/>
        </p:nvSpPr>
        <p:spPr>
          <a:xfrm>
            <a:off x="3795290" y="4403711"/>
            <a:ext cx="291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loop your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bam alignment files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against annotated   </a:t>
            </a: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    mRNA reference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3D93413-0EB5-46D6-820E-B9F10A2580E9}"/>
              </a:ext>
            </a:extLst>
          </p:cNvPr>
          <p:cNvSpPr/>
          <p:nvPr/>
        </p:nvSpPr>
        <p:spPr>
          <a:xfrm>
            <a:off x="3532683" y="1030355"/>
            <a:ext cx="713569" cy="3335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0BA05FF2-76AB-47A9-BCF7-ED623A45E5FF}"/>
              </a:ext>
            </a:extLst>
          </p:cNvPr>
          <p:cNvSpPr/>
          <p:nvPr/>
        </p:nvSpPr>
        <p:spPr>
          <a:xfrm>
            <a:off x="381000" y="850900"/>
            <a:ext cx="1089974" cy="66040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11E67EE3-79BD-4F23-B5CE-A49D3791445E}"/>
              </a:ext>
            </a:extLst>
          </p:cNvPr>
          <p:cNvSpPr/>
          <p:nvPr/>
        </p:nvSpPr>
        <p:spPr>
          <a:xfrm>
            <a:off x="2313626" y="850900"/>
            <a:ext cx="1089974" cy="6604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759F3-4144-4CB2-9EC8-388F06E48EA1}"/>
              </a:ext>
            </a:extLst>
          </p:cNvPr>
          <p:cNvSpPr txBox="1"/>
          <p:nvPr/>
        </p:nvSpPr>
        <p:spPr>
          <a:xfrm>
            <a:off x="442843" y="982385"/>
            <a:ext cx="108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raw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BB78D-BBCF-4462-8471-B4797E6D4416}"/>
              </a:ext>
            </a:extLst>
          </p:cNvPr>
          <p:cNvSpPr txBox="1"/>
          <p:nvPr/>
        </p:nvSpPr>
        <p:spPr>
          <a:xfrm>
            <a:off x="2313626" y="894065"/>
            <a:ext cx="108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‘clean’ data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93DCCAF-23FD-42EC-9356-5BAC63E9F89F}"/>
              </a:ext>
            </a:extLst>
          </p:cNvPr>
          <p:cNvSpPr/>
          <p:nvPr/>
        </p:nvSpPr>
        <p:spPr>
          <a:xfrm>
            <a:off x="1566526" y="1046413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C84B756-B480-48FC-BB7C-5AD74A924BAC}"/>
              </a:ext>
            </a:extLst>
          </p:cNvPr>
          <p:cNvSpPr/>
          <p:nvPr/>
        </p:nvSpPr>
        <p:spPr>
          <a:xfrm>
            <a:off x="5974271" y="914014"/>
            <a:ext cx="2013984" cy="5334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B2DC1-14EC-4336-9583-70ECA88FB0DC}"/>
              </a:ext>
            </a:extLst>
          </p:cNvPr>
          <p:cNvSpPr txBox="1"/>
          <p:nvPr/>
        </p:nvSpPr>
        <p:spPr>
          <a:xfrm>
            <a:off x="4312387" y="3877902"/>
            <a:ext cx="188341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stringtie</a:t>
            </a:r>
            <a:endParaRPr lang="en-US" sz="2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C4CFD-2F36-45CB-8B2A-DFACF904CF45}"/>
              </a:ext>
            </a:extLst>
          </p:cNvPr>
          <p:cNvSpPr txBox="1"/>
          <p:nvPr/>
        </p:nvSpPr>
        <p:spPr>
          <a:xfrm>
            <a:off x="4312387" y="844888"/>
            <a:ext cx="1587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Map to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ACF4C-A2AD-440B-8B30-7EDCFDDF0C98}"/>
              </a:ext>
            </a:extLst>
          </p:cNvPr>
          <p:cNvSpPr txBox="1"/>
          <p:nvPr/>
        </p:nvSpPr>
        <p:spPr>
          <a:xfrm>
            <a:off x="8246253" y="635856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Quantify reads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F3973-293A-471D-8D66-D2FBAA9CBEDF}"/>
              </a:ext>
            </a:extLst>
          </p:cNvPr>
          <p:cNvSpPr/>
          <p:nvPr/>
        </p:nvSpPr>
        <p:spPr>
          <a:xfrm>
            <a:off x="8246253" y="6398079"/>
            <a:ext cx="32315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https://ccb.jhu.edu/software/stringtie/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74781-0B7F-462B-9160-4C9DD424D753}"/>
              </a:ext>
            </a:extLst>
          </p:cNvPr>
          <p:cNvSpPr/>
          <p:nvPr/>
        </p:nvSpPr>
        <p:spPr>
          <a:xfrm>
            <a:off x="6739859" y="6398079"/>
            <a:ext cx="14927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About StringTie2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A606-B0F9-4DBF-A306-AB0D9013DF4E}"/>
              </a:ext>
            </a:extLst>
          </p:cNvPr>
          <p:cNvSpPr/>
          <p:nvPr/>
        </p:nvSpPr>
        <p:spPr>
          <a:xfrm>
            <a:off x="7515978" y="2702370"/>
            <a:ext cx="306213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Stringtie2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(assembly program)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26C7EA-D00F-4EEA-B64C-266D6D09A2B7}"/>
              </a:ext>
            </a:extLst>
          </p:cNvPr>
          <p:cNvCxnSpPr>
            <a:cxnSpLocks/>
          </p:cNvCxnSpPr>
          <p:nvPr/>
        </p:nvCxnSpPr>
        <p:spPr>
          <a:xfrm flipH="1">
            <a:off x="5974271" y="3235229"/>
            <a:ext cx="1888833" cy="6097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90CB76E-B82E-469A-80A7-555785D8808C}"/>
              </a:ext>
            </a:extLst>
          </p:cNvPr>
          <p:cNvSpPr/>
          <p:nvPr/>
        </p:nvSpPr>
        <p:spPr>
          <a:xfrm rot="5400000">
            <a:off x="7759826" y="4758431"/>
            <a:ext cx="524828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D3923F-9E67-450B-9FF1-5897BA8B5BFC}"/>
              </a:ext>
            </a:extLst>
          </p:cNvPr>
          <p:cNvSpPr txBox="1"/>
          <p:nvPr/>
        </p:nvSpPr>
        <p:spPr>
          <a:xfrm>
            <a:off x="6925428" y="3842686"/>
            <a:ext cx="2193626" cy="7848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Abundance files (.</a:t>
            </a:r>
            <a:r>
              <a:rPr lang="en-US" sz="1500" dirty="0" err="1">
                <a:latin typeface="Helvetica" panose="020B0604020202020204" pitchFamily="34" charset="0"/>
                <a:cs typeface="Helvetica" panose="020B0604020202020204" pitchFamily="34" charset="0"/>
              </a:rPr>
              <a:t>gtf</a:t>
            </a:r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</a:p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to sequence position and gene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7EFA-A775-4CF2-BEE7-DD1DC084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13" y="2761980"/>
            <a:ext cx="4733925" cy="647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2C2C10-EBDC-4B47-9A9C-DFA3B4EB1361}"/>
              </a:ext>
            </a:extLst>
          </p:cNvPr>
          <p:cNvSpPr/>
          <p:nvPr/>
        </p:nvSpPr>
        <p:spPr>
          <a:xfrm>
            <a:off x="9257966" y="5215813"/>
            <a:ext cx="26936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https://github.com/gpertea/stringtie/blob/master/prepDE.py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2187D8D-73C0-4D76-945E-05C405D2B38F}"/>
              </a:ext>
            </a:extLst>
          </p:cNvPr>
          <p:cNvSpPr/>
          <p:nvPr/>
        </p:nvSpPr>
        <p:spPr>
          <a:xfrm>
            <a:off x="6385830" y="4130752"/>
            <a:ext cx="685257" cy="301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6561FE3-6ABB-408A-B71B-9B2D87ED887A}"/>
              </a:ext>
            </a:extLst>
          </p:cNvPr>
          <p:cNvSpPr/>
          <p:nvPr/>
        </p:nvSpPr>
        <p:spPr>
          <a:xfrm>
            <a:off x="6861972" y="5172931"/>
            <a:ext cx="2417520" cy="60262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87C1D7-AB3D-4A9B-8609-BB0E74F06256}"/>
              </a:ext>
            </a:extLst>
          </p:cNvPr>
          <p:cNvSpPr/>
          <p:nvPr/>
        </p:nvSpPr>
        <p:spPr>
          <a:xfrm>
            <a:off x="6641916" y="5220437"/>
            <a:ext cx="306213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prepDE.py</a:t>
            </a:r>
          </a:p>
        </p:txBody>
      </p:sp>
    </p:spTree>
    <p:extLst>
      <p:ext uri="{BB962C8B-B14F-4D97-AF65-F5344CB8AC3E}">
        <p14:creationId xmlns:p14="http://schemas.microsoft.com/office/powerpoint/2010/main" val="1077912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11AAA124-7B96-4153-9780-4D6C89BAC5CB}"/>
              </a:ext>
            </a:extLst>
          </p:cNvPr>
          <p:cNvSpPr/>
          <p:nvPr/>
        </p:nvSpPr>
        <p:spPr>
          <a:xfrm>
            <a:off x="8223250" y="586216"/>
            <a:ext cx="1790700" cy="1168400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ACF4C-A2AD-440B-8B30-7EDCFDDF0C98}"/>
              </a:ext>
            </a:extLst>
          </p:cNvPr>
          <p:cNvSpPr txBox="1"/>
          <p:nvPr/>
        </p:nvSpPr>
        <p:spPr>
          <a:xfrm>
            <a:off x="8246253" y="635856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Quantify reads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C2741E-1FD4-41F5-BCF6-609F051A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5" y="400050"/>
            <a:ext cx="8521838" cy="63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1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7FA870-C5F6-4AE6-A2C0-EE219BC6CBDF}"/>
              </a:ext>
            </a:extLst>
          </p:cNvPr>
          <p:cNvSpPr/>
          <p:nvPr/>
        </p:nvSpPr>
        <p:spPr>
          <a:xfrm>
            <a:off x="7844993" y="2686953"/>
            <a:ext cx="2417520" cy="91113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Workflow: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HPC 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11AAA124-7B96-4153-9780-4D6C89BAC5CB}"/>
              </a:ext>
            </a:extLst>
          </p:cNvPr>
          <p:cNvSpPr/>
          <p:nvPr/>
        </p:nvSpPr>
        <p:spPr>
          <a:xfrm>
            <a:off x="8223250" y="586216"/>
            <a:ext cx="1790700" cy="1168400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ACF4C-A2AD-440B-8B30-7EDCFDDF0C98}"/>
              </a:ext>
            </a:extLst>
          </p:cNvPr>
          <p:cNvSpPr txBox="1"/>
          <p:nvPr/>
        </p:nvSpPr>
        <p:spPr>
          <a:xfrm>
            <a:off x="8246253" y="635856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Quantify reads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A606-B0F9-4DBF-A306-AB0D9013DF4E}"/>
              </a:ext>
            </a:extLst>
          </p:cNvPr>
          <p:cNvSpPr/>
          <p:nvPr/>
        </p:nvSpPr>
        <p:spPr>
          <a:xfrm>
            <a:off x="7515978" y="2702370"/>
            <a:ext cx="306213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Stringtie2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(assembly program)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9CB7260-A0D6-4CEF-88AD-BD4C0D36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5" y="400050"/>
            <a:ext cx="8521838" cy="6397854"/>
          </a:xfrm>
          <a:prstGeom prst="rect">
            <a:avLst/>
          </a:prstGeom>
        </p:spPr>
      </p:pic>
      <p:pic>
        <p:nvPicPr>
          <p:cNvPr id="21506" name="Picture 2" descr="Image result for R statistical logo">
            <a:extLst>
              <a:ext uri="{FF2B5EF4-FFF2-40B4-BE49-F238E27FC236}">
                <a16:creationId xmlns:a16="http://schemas.microsoft.com/office/drawing/2014/main" id="{E7A494BD-416C-4AC7-AD35-A8E716B0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85" y="1704486"/>
            <a:ext cx="4079495" cy="316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5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892F0-9042-4467-8893-3162D1DBBC41}"/>
              </a:ext>
            </a:extLst>
          </p:cNvPr>
          <p:cNvSpPr txBox="1"/>
          <p:nvPr/>
        </p:nvSpPr>
        <p:spPr>
          <a:xfrm>
            <a:off x="169543" y="-76974"/>
            <a:ext cx="5587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Briefly about analysis in R</a:t>
            </a:r>
          </a:p>
        </p:txBody>
      </p:sp>
      <p:pic>
        <p:nvPicPr>
          <p:cNvPr id="21506" name="Picture 2" descr="Image result for R statistical logo">
            <a:extLst>
              <a:ext uri="{FF2B5EF4-FFF2-40B4-BE49-F238E27FC236}">
                <a16:creationId xmlns:a16="http://schemas.microsoft.com/office/drawing/2014/main" id="{E7A494BD-416C-4AC7-AD35-A8E716B0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1" y="2196701"/>
            <a:ext cx="2883859" cy="223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7DC3C5-104D-4E6F-9751-B76D2635E2B1}"/>
              </a:ext>
            </a:extLst>
          </p:cNvPr>
          <p:cNvCxnSpPr>
            <a:cxnSpLocks/>
          </p:cNvCxnSpPr>
          <p:nvPr/>
        </p:nvCxnSpPr>
        <p:spPr>
          <a:xfrm flipH="1">
            <a:off x="3947934" y="1786154"/>
            <a:ext cx="1888833" cy="6097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5E9267-AD22-4C31-9EF5-2A7AF3F17D32}"/>
              </a:ext>
            </a:extLst>
          </p:cNvPr>
          <p:cNvCxnSpPr>
            <a:cxnSpLocks/>
          </p:cNvCxnSpPr>
          <p:nvPr/>
        </p:nvCxnSpPr>
        <p:spPr>
          <a:xfrm flipH="1">
            <a:off x="4128326" y="3069042"/>
            <a:ext cx="188058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DC0232-D2CD-4914-B0F3-F20CA2A03B6B}"/>
              </a:ext>
            </a:extLst>
          </p:cNvPr>
          <p:cNvCxnSpPr>
            <a:cxnSpLocks/>
          </p:cNvCxnSpPr>
          <p:nvPr/>
        </p:nvCxnSpPr>
        <p:spPr>
          <a:xfrm flipH="1" flipV="1">
            <a:off x="4128326" y="3643605"/>
            <a:ext cx="1964564" cy="78768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A26200-E2B4-47BB-A736-783D0F8A7671}"/>
              </a:ext>
            </a:extLst>
          </p:cNvPr>
          <p:cNvSpPr txBox="1"/>
          <p:nvPr/>
        </p:nvSpPr>
        <p:spPr>
          <a:xfrm>
            <a:off x="6008914" y="1393739"/>
            <a:ext cx="219362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DESeq2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1CCF5-7C69-4227-BF75-03329E9B21B2}"/>
              </a:ext>
            </a:extLst>
          </p:cNvPr>
          <p:cNvSpPr txBox="1"/>
          <p:nvPr/>
        </p:nvSpPr>
        <p:spPr>
          <a:xfrm>
            <a:off x="5937379" y="2907459"/>
            <a:ext cx="219362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edgeR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1BB2AA-C463-4627-B2E1-C8668B50EA48}"/>
              </a:ext>
            </a:extLst>
          </p:cNvPr>
          <p:cNvSpPr txBox="1"/>
          <p:nvPr/>
        </p:nvSpPr>
        <p:spPr>
          <a:xfrm>
            <a:off x="6008914" y="4269710"/>
            <a:ext cx="219362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limma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4806973F-DEA3-4CBC-A10E-916D7E251986}"/>
              </a:ext>
            </a:extLst>
          </p:cNvPr>
          <p:cNvSpPr/>
          <p:nvPr/>
        </p:nvSpPr>
        <p:spPr>
          <a:xfrm>
            <a:off x="7711050" y="923110"/>
            <a:ext cx="333140" cy="5408021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586E15-1876-41B6-8494-6A03ECD05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13" y="2599644"/>
            <a:ext cx="3409950" cy="12668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DC0232-D2CD-4914-B0F3-F20CA2A03B6B}"/>
              </a:ext>
            </a:extLst>
          </p:cNvPr>
          <p:cNvCxnSpPr>
            <a:cxnSpLocks/>
          </p:cNvCxnSpPr>
          <p:nvPr/>
        </p:nvCxnSpPr>
        <p:spPr>
          <a:xfrm flipH="1" flipV="1">
            <a:off x="4094114" y="4275643"/>
            <a:ext cx="2050128" cy="14278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1BB2AA-C463-4627-B2E1-C8668B50EA48}"/>
              </a:ext>
            </a:extLst>
          </p:cNvPr>
          <p:cNvSpPr txBox="1"/>
          <p:nvPr/>
        </p:nvSpPr>
        <p:spPr>
          <a:xfrm>
            <a:off x="6008914" y="5583375"/>
            <a:ext cx="2193626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WGCNA</a:t>
            </a:r>
            <a:endParaRPr 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74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4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00050"/>
            <a:ext cx="12192000" cy="6457950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5EB7-E9EB-40BD-90F4-4261F9B9AD90}"/>
              </a:ext>
            </a:extLst>
          </p:cNvPr>
          <p:cNvSpPr txBox="1"/>
          <p:nvPr/>
        </p:nvSpPr>
        <p:spPr>
          <a:xfrm>
            <a:off x="3512819" y="1606415"/>
            <a:ext cx="655215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(I) Intro to </a:t>
            </a:r>
            <a:r>
              <a:rPr lang="en-US" sz="3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endParaRPr lang="en-US" sz="3000" dirty="0" smtClean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ow it works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vs.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(II) Workflow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HPC to R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(III) </a:t>
            </a:r>
            <a:r>
              <a:rPr lang="en-US" sz="3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WGCNA 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(weighted gene correlation network analysis)</a:t>
            </a:r>
            <a:endParaRPr lang="en-US" sz="1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bout this multivariate approach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…a dataset for our practical exercise!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5589038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Overview of WGCNA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3BFEB7-D77F-41FC-9289-8FAA0160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15" y="1595037"/>
            <a:ext cx="3350067" cy="31977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01524EE-CB4D-41BF-B9A9-C29264CAC5B4}"/>
              </a:ext>
            </a:extLst>
          </p:cNvPr>
          <p:cNvSpPr/>
          <p:nvPr/>
        </p:nvSpPr>
        <p:spPr>
          <a:xfrm>
            <a:off x="5606549" y="1494935"/>
            <a:ext cx="434685" cy="33564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CCEDBD-BD57-466A-9114-77619E838DAA}"/>
              </a:ext>
            </a:extLst>
          </p:cNvPr>
          <p:cNvSpPr/>
          <p:nvPr/>
        </p:nvSpPr>
        <p:spPr>
          <a:xfrm>
            <a:off x="7143758" y="1494935"/>
            <a:ext cx="463346" cy="3356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77DE75-3BCA-4E87-9C09-81420D67C5DB}"/>
              </a:ext>
            </a:extLst>
          </p:cNvPr>
          <p:cNvSpPr/>
          <p:nvPr/>
        </p:nvSpPr>
        <p:spPr>
          <a:xfrm>
            <a:off x="8439642" y="1494935"/>
            <a:ext cx="411822" cy="33564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2F0050-D433-4E97-A76F-80E5BB5B66A0}"/>
              </a:ext>
            </a:extLst>
          </p:cNvPr>
          <p:cNvGrpSpPr/>
          <p:nvPr/>
        </p:nvGrpSpPr>
        <p:grpSpPr>
          <a:xfrm>
            <a:off x="9550326" y="584363"/>
            <a:ext cx="2450685" cy="1838913"/>
            <a:chOff x="8180098" y="3821068"/>
            <a:chExt cx="3648483" cy="26341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8CDDA0-922F-42AE-8B43-4EB2D792AB7A}"/>
                </a:ext>
              </a:extLst>
            </p:cNvPr>
            <p:cNvGrpSpPr/>
            <p:nvPr/>
          </p:nvGrpSpPr>
          <p:grpSpPr>
            <a:xfrm>
              <a:off x="8180098" y="3972099"/>
              <a:ext cx="3054889" cy="2093564"/>
              <a:chOff x="8096013" y="2803175"/>
              <a:chExt cx="3054889" cy="209356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DBD23E8-25C5-4665-A7F4-6AB7CD8A3DE7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1785BCD-1802-450B-93F4-B8F3EE1CF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C1D9F3E-7D69-4089-86FD-0BCBBCF8C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8FD4255-BBB9-4CD5-BC52-E99CB225B7EB}"/>
                  </a:ext>
                </a:extLst>
              </p:cNvPr>
              <p:cNvSpPr txBox="1"/>
              <p:nvPr/>
            </p:nvSpPr>
            <p:spPr>
              <a:xfrm rot="16200000">
                <a:off x="7489392" y="3594108"/>
                <a:ext cx="1742279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45E379-2FE0-4656-8B31-296F7560DA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1641" y="4099871"/>
                <a:ext cx="650819" cy="34328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C4B6F27-F023-4374-B509-66613371CC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95631" y="3267699"/>
                <a:ext cx="676829" cy="2367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0A1732-5688-4D4E-93E7-F82E67752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10166" y="2976203"/>
                <a:ext cx="881537" cy="53052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00B34BE-86DF-4B1D-BC77-7C97859FC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6596" y="3670949"/>
                <a:ext cx="666045" cy="78014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B3BFD5-B5E9-4D5D-8111-6402F177E399}"/>
                  </a:ext>
                </a:extLst>
              </p:cNvPr>
              <p:cNvSpPr/>
              <p:nvPr/>
            </p:nvSpPr>
            <p:spPr>
              <a:xfrm>
                <a:off x="9071231" y="3118764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4B793F7-B416-4960-B1E9-C801EB94B329}"/>
                  </a:ext>
                </a:extLst>
              </p:cNvPr>
              <p:cNvSpPr/>
              <p:nvPr/>
            </p:nvSpPr>
            <p:spPr>
              <a:xfrm>
                <a:off x="9820053" y="3385716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EB579E-0682-41BA-83EC-E9248D75F73C}"/>
                  </a:ext>
                </a:extLst>
              </p:cNvPr>
              <p:cNvSpPr/>
              <p:nvPr/>
            </p:nvSpPr>
            <p:spPr>
              <a:xfrm>
                <a:off x="10724601" y="2850051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D45D1F6-0CCB-46CF-B259-8705B30B3874}"/>
                  </a:ext>
                </a:extLst>
              </p:cNvPr>
              <p:cNvSpPr/>
              <p:nvPr/>
            </p:nvSpPr>
            <p:spPr>
              <a:xfrm>
                <a:off x="10557432" y="3523189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E766F26-3B72-4DD2-B30B-7D5A7508D0A6}"/>
                  </a:ext>
                </a:extLst>
              </p:cNvPr>
              <p:cNvSpPr/>
              <p:nvPr/>
            </p:nvSpPr>
            <p:spPr>
              <a:xfrm>
                <a:off x="9820053" y="4283545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D197ABE-2539-4EB1-8419-CA355A3932D0}"/>
                  </a:ext>
                </a:extLst>
              </p:cNvPr>
              <p:cNvSpPr/>
              <p:nvPr/>
            </p:nvSpPr>
            <p:spPr>
              <a:xfrm>
                <a:off x="9100702" y="3956481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8EA57D-DB0B-4D9A-B851-FCEAD216F357}"/>
                </a:ext>
              </a:extLst>
            </p:cNvPr>
            <p:cNvSpPr txBox="1"/>
            <p:nvPr/>
          </p:nvSpPr>
          <p:spPr>
            <a:xfrm>
              <a:off x="8332780" y="5949866"/>
              <a:ext cx="3495801" cy="50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B           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E95C45-D3D5-4EEF-8BBE-A9FF68BE5842}"/>
                </a:ext>
              </a:extLst>
            </p:cNvPr>
            <p:cNvSpPr txBox="1"/>
            <p:nvPr/>
          </p:nvSpPr>
          <p:spPr>
            <a:xfrm>
              <a:off x="11089636" y="3821068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B145BA-9698-4468-9E26-15FECCFF667D}"/>
                </a:ext>
              </a:extLst>
            </p:cNvPr>
            <p:cNvSpPr txBox="1"/>
            <p:nvPr/>
          </p:nvSpPr>
          <p:spPr>
            <a:xfrm>
              <a:off x="10913494" y="4529807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2DB257-4AD4-4B72-A941-D9A9B930DE98}"/>
              </a:ext>
            </a:extLst>
          </p:cNvPr>
          <p:cNvGrpSpPr/>
          <p:nvPr/>
        </p:nvGrpSpPr>
        <p:grpSpPr>
          <a:xfrm>
            <a:off x="9596633" y="2529699"/>
            <a:ext cx="2515217" cy="3902364"/>
            <a:chOff x="8180096" y="3972099"/>
            <a:chExt cx="3744555" cy="558988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51B264-A13A-46BB-8728-6BB545C56E8B}"/>
                </a:ext>
              </a:extLst>
            </p:cNvPr>
            <p:cNvGrpSpPr/>
            <p:nvPr/>
          </p:nvGrpSpPr>
          <p:grpSpPr>
            <a:xfrm>
              <a:off x="8180096" y="3972099"/>
              <a:ext cx="3744555" cy="5589884"/>
              <a:chOff x="8096011" y="2803175"/>
              <a:chExt cx="3744555" cy="5589884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95D3AF-EDF5-48EF-83FC-7FDFF832ED50}"/>
                  </a:ext>
                </a:extLst>
              </p:cNvPr>
              <p:cNvSpPr txBox="1"/>
              <p:nvPr/>
            </p:nvSpPr>
            <p:spPr>
              <a:xfrm>
                <a:off x="8344763" y="7830950"/>
                <a:ext cx="3495803" cy="56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sz="13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reatment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#2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51CDAB9-8C18-42E6-8417-59006C3936D9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35C7627-AB28-499B-B820-CF07405AC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1E23FC53-B086-434C-BB24-61A4C39F4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F3D89C-71A9-4555-AF8E-F8A14523F01A}"/>
                  </a:ext>
                </a:extLst>
              </p:cNvPr>
              <p:cNvSpPr txBox="1"/>
              <p:nvPr/>
            </p:nvSpPr>
            <p:spPr>
              <a:xfrm rot="16200000">
                <a:off x="7489391" y="3594108"/>
                <a:ext cx="1742278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DB96D0-A88A-44E8-BE79-A42ED4F12E87}"/>
                  </a:ext>
                </a:extLst>
              </p:cNvPr>
              <p:cNvCxnSpPr>
                <a:cxnSpLocks/>
                <a:stCxn id="67" idx="1"/>
                <a:endCxn id="68" idx="6"/>
              </p:cNvCxnSpPr>
              <p:nvPr/>
            </p:nvCxnSpPr>
            <p:spPr>
              <a:xfrm flipH="1" flipV="1">
                <a:off x="9272728" y="3784874"/>
                <a:ext cx="688954" cy="27413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A5DDB2-9788-457E-8497-B1CEB424CCF7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>
              <a:xfrm flipH="1" flipV="1">
                <a:off x="9191366" y="3230829"/>
                <a:ext cx="739616" cy="25361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8A38D4-3A0F-4BC6-94B3-A92855B07C56}"/>
                  </a:ext>
                </a:extLst>
              </p:cNvPr>
              <p:cNvCxnSpPr>
                <a:cxnSpLocks/>
                <a:stCxn id="65" idx="2"/>
                <a:endCxn id="64" idx="6"/>
              </p:cNvCxnSpPr>
              <p:nvPr/>
            </p:nvCxnSpPr>
            <p:spPr>
              <a:xfrm flipH="1" flipV="1">
                <a:off x="10140598" y="3484444"/>
                <a:ext cx="604819" cy="23470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3F87D7E-153E-4C1A-B7DF-62D3F73F26EE}"/>
                  </a:ext>
                </a:extLst>
              </p:cNvPr>
              <p:cNvCxnSpPr>
                <a:cxnSpLocks/>
                <a:stCxn id="67" idx="6"/>
                <a:endCxn id="66" idx="2"/>
              </p:cNvCxnSpPr>
              <p:nvPr/>
            </p:nvCxnSpPr>
            <p:spPr>
              <a:xfrm>
                <a:off x="10140600" y="4142728"/>
                <a:ext cx="562314" cy="2962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2F4B026-307E-48CA-926A-286EA57A66A6}"/>
                  </a:ext>
                </a:extLst>
              </p:cNvPr>
              <p:cNvSpPr/>
              <p:nvPr/>
            </p:nvSpPr>
            <p:spPr>
              <a:xfrm>
                <a:off x="9033639" y="3068302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A2408E7-0390-472E-AD67-89D3FD084044}"/>
                  </a:ext>
                </a:extLst>
              </p:cNvPr>
              <p:cNvSpPr/>
              <p:nvPr/>
            </p:nvSpPr>
            <p:spPr>
              <a:xfrm>
                <a:off x="9930982" y="3366045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7480A38-43F8-4194-BBD5-7788D9C64C55}"/>
                  </a:ext>
                </a:extLst>
              </p:cNvPr>
              <p:cNvSpPr/>
              <p:nvPr/>
            </p:nvSpPr>
            <p:spPr>
              <a:xfrm>
                <a:off x="10745418" y="3600751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82DCBE6-4858-4BD3-B06D-CBBC5C1B3DE6}"/>
                  </a:ext>
                </a:extLst>
              </p:cNvPr>
              <p:cNvSpPr/>
              <p:nvPr/>
            </p:nvSpPr>
            <p:spPr>
              <a:xfrm>
                <a:off x="10702914" y="4320598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7C7175A-4D42-4AD7-A4A1-ABEFDB582572}"/>
                  </a:ext>
                </a:extLst>
              </p:cNvPr>
              <p:cNvSpPr/>
              <p:nvPr/>
            </p:nvSpPr>
            <p:spPr>
              <a:xfrm>
                <a:off x="9930984" y="4024329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A0F4897-74A7-4AEE-9E81-6CEB4B11F311}"/>
                  </a:ext>
                </a:extLst>
              </p:cNvPr>
              <p:cNvSpPr/>
              <p:nvPr/>
            </p:nvSpPr>
            <p:spPr>
              <a:xfrm>
                <a:off x="9063112" y="3666475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C78B23-04F0-4A05-8448-9B1D4918DD2D}"/>
                </a:ext>
              </a:extLst>
            </p:cNvPr>
            <p:cNvSpPr txBox="1"/>
            <p:nvPr/>
          </p:nvSpPr>
          <p:spPr>
            <a:xfrm>
              <a:off x="8332780" y="5949866"/>
              <a:ext cx="3495801" cy="50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B           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82BBF1-A5A2-4160-B4D7-C78F8B19D3D5}"/>
                </a:ext>
              </a:extLst>
            </p:cNvPr>
            <p:cNvSpPr txBox="1"/>
            <p:nvPr/>
          </p:nvSpPr>
          <p:spPr>
            <a:xfrm>
              <a:off x="11098566" y="4625446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E60065-E22B-4F32-8513-828326CCDC2C}"/>
                </a:ext>
              </a:extLst>
            </p:cNvPr>
            <p:cNvSpPr txBox="1"/>
            <p:nvPr/>
          </p:nvSpPr>
          <p:spPr>
            <a:xfrm>
              <a:off x="11130311" y="5346316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15A9C26-17A3-490A-9D7C-6F4379764D7E}"/>
              </a:ext>
            </a:extLst>
          </p:cNvPr>
          <p:cNvGrpSpPr/>
          <p:nvPr/>
        </p:nvGrpSpPr>
        <p:grpSpPr>
          <a:xfrm>
            <a:off x="9632453" y="4309153"/>
            <a:ext cx="2450685" cy="1838913"/>
            <a:chOff x="8180098" y="3821068"/>
            <a:chExt cx="3648483" cy="263412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17B1E5-7C41-4A5A-B90E-7D606D1E4068}"/>
                </a:ext>
              </a:extLst>
            </p:cNvPr>
            <p:cNvGrpSpPr/>
            <p:nvPr/>
          </p:nvGrpSpPr>
          <p:grpSpPr>
            <a:xfrm>
              <a:off x="8180098" y="3972099"/>
              <a:ext cx="3054889" cy="2093564"/>
              <a:chOff x="8096013" y="2803175"/>
              <a:chExt cx="3054889" cy="209356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9FDC6EF-851D-4C8D-A950-7ED4BE30A523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BFBEACA-4497-41CA-A707-771F6AABF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24ACA60-B3B8-4034-8394-851FF5C53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8F90939-4A19-45AC-849F-CC8FB5502614}"/>
                  </a:ext>
                </a:extLst>
              </p:cNvPr>
              <p:cNvSpPr txBox="1"/>
              <p:nvPr/>
            </p:nvSpPr>
            <p:spPr>
              <a:xfrm rot="16200000">
                <a:off x="7489392" y="3594108"/>
                <a:ext cx="1742279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4BFA24-4A30-49DE-B6C8-212A65241727}"/>
                  </a:ext>
                </a:extLst>
              </p:cNvPr>
              <p:cNvCxnSpPr>
                <a:cxnSpLocks/>
                <a:stCxn id="86" idx="2"/>
                <a:endCxn id="87" idx="6"/>
              </p:cNvCxnSpPr>
              <p:nvPr/>
            </p:nvCxnSpPr>
            <p:spPr>
              <a:xfrm flipH="1">
                <a:off x="9326450" y="3937831"/>
                <a:ext cx="503271" cy="41067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E27D713-374A-4AC8-B55E-46545219661C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 flipH="1">
                <a:off x="9249353" y="3394131"/>
                <a:ext cx="550311" cy="2483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C61355-EEC2-402B-9A25-B7A055659CC9}"/>
                  </a:ext>
                </a:extLst>
              </p:cNvPr>
              <p:cNvCxnSpPr>
                <a:cxnSpLocks/>
                <a:endCxn id="83" idx="6"/>
              </p:cNvCxnSpPr>
              <p:nvPr/>
            </p:nvCxnSpPr>
            <p:spPr>
              <a:xfrm flipH="1">
                <a:off x="9978582" y="2976203"/>
                <a:ext cx="813122" cy="3342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5A336F5-BDF8-49AF-861C-25707245313F}"/>
                  </a:ext>
                </a:extLst>
              </p:cNvPr>
              <p:cNvCxnSpPr>
                <a:cxnSpLocks/>
                <a:stCxn id="86" idx="6"/>
              </p:cNvCxnSpPr>
              <p:nvPr/>
            </p:nvCxnSpPr>
            <p:spPr>
              <a:xfrm flipV="1">
                <a:off x="10039337" y="3670950"/>
                <a:ext cx="623304" cy="26688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B8D4178-3492-4103-A0ED-0B1BCC48A540}"/>
                  </a:ext>
                </a:extLst>
              </p:cNvPr>
              <p:cNvSpPr/>
              <p:nvPr/>
            </p:nvSpPr>
            <p:spPr>
              <a:xfrm>
                <a:off x="9042174" y="3567635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61C6A9E-45B1-4095-9435-C2048A40FE9C}"/>
                  </a:ext>
                </a:extLst>
              </p:cNvPr>
              <p:cNvSpPr/>
              <p:nvPr/>
            </p:nvSpPr>
            <p:spPr>
              <a:xfrm>
                <a:off x="9768966" y="319201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C309ADB-BC52-4A3C-B947-E3871DA2FC8D}"/>
                  </a:ext>
                </a:extLst>
              </p:cNvPr>
              <p:cNvSpPr/>
              <p:nvPr/>
            </p:nvSpPr>
            <p:spPr>
              <a:xfrm>
                <a:off x="10724601" y="285005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5E921C-0378-4647-86D8-10A8F07A06B0}"/>
                  </a:ext>
                </a:extLst>
              </p:cNvPr>
              <p:cNvSpPr/>
              <p:nvPr/>
            </p:nvSpPr>
            <p:spPr>
              <a:xfrm>
                <a:off x="10557432" y="3523189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51881D6-F2B1-4CC0-96CA-3A5806320CC4}"/>
                  </a:ext>
                </a:extLst>
              </p:cNvPr>
              <p:cNvSpPr/>
              <p:nvPr/>
            </p:nvSpPr>
            <p:spPr>
              <a:xfrm>
                <a:off x="9829721" y="381943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2527EB3-1E57-43C9-BBC4-2712941A1273}"/>
                  </a:ext>
                </a:extLst>
              </p:cNvPr>
              <p:cNvSpPr/>
              <p:nvPr/>
            </p:nvSpPr>
            <p:spPr>
              <a:xfrm>
                <a:off x="9116834" y="4230106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3CC8C7-439C-4FD3-A439-A77485CD695E}"/>
                </a:ext>
              </a:extLst>
            </p:cNvPr>
            <p:cNvSpPr txBox="1"/>
            <p:nvPr/>
          </p:nvSpPr>
          <p:spPr>
            <a:xfrm>
              <a:off x="8332780" y="5949865"/>
              <a:ext cx="3495801" cy="505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B           C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54E504-5643-4C24-8061-F08C75DDFE4C}"/>
                </a:ext>
              </a:extLst>
            </p:cNvPr>
            <p:cNvSpPr txBox="1"/>
            <p:nvPr/>
          </p:nvSpPr>
          <p:spPr>
            <a:xfrm>
              <a:off x="11089636" y="3821068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15B7F0-FE4F-4C1B-A727-EB01882083EC}"/>
                </a:ext>
              </a:extLst>
            </p:cNvPr>
            <p:cNvSpPr txBox="1"/>
            <p:nvPr/>
          </p:nvSpPr>
          <p:spPr>
            <a:xfrm>
              <a:off x="10913494" y="4529807"/>
              <a:ext cx="738945" cy="46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90" name="Arrow: Down 133">
            <a:extLst>
              <a:ext uri="{FF2B5EF4-FFF2-40B4-BE49-F238E27FC236}">
                <a16:creationId xmlns:a16="http://schemas.microsoft.com/office/drawing/2014/main" id="{81B8E901-0AA7-4DC5-A606-DC2499C58FC2}"/>
              </a:ext>
            </a:extLst>
          </p:cNvPr>
          <p:cNvSpPr/>
          <p:nvPr/>
        </p:nvSpPr>
        <p:spPr>
          <a:xfrm rot="16200000">
            <a:off x="9149495" y="2999814"/>
            <a:ext cx="295705" cy="63438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1" name="Arrow: Bent 134">
            <a:extLst>
              <a:ext uri="{FF2B5EF4-FFF2-40B4-BE49-F238E27FC236}">
                <a16:creationId xmlns:a16="http://schemas.microsoft.com/office/drawing/2014/main" id="{E12FA569-A9D9-4303-AFF7-17B67AC87856}"/>
              </a:ext>
            </a:extLst>
          </p:cNvPr>
          <p:cNvSpPr/>
          <p:nvPr/>
        </p:nvSpPr>
        <p:spPr>
          <a:xfrm>
            <a:off x="8783693" y="757463"/>
            <a:ext cx="746525" cy="62364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Bent 135">
            <a:extLst>
              <a:ext uri="{FF2B5EF4-FFF2-40B4-BE49-F238E27FC236}">
                <a16:creationId xmlns:a16="http://schemas.microsoft.com/office/drawing/2014/main" id="{A947C73A-9BE9-486E-B47C-2325843941E0}"/>
              </a:ext>
            </a:extLst>
          </p:cNvPr>
          <p:cNvSpPr/>
          <p:nvPr/>
        </p:nvSpPr>
        <p:spPr>
          <a:xfrm flipV="1">
            <a:off x="8815798" y="5124049"/>
            <a:ext cx="746525" cy="627812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Google Shape;67;p15"/>
          <p:cNvSpPr txBox="1">
            <a:spLocks/>
          </p:cNvSpPr>
          <p:nvPr/>
        </p:nvSpPr>
        <p:spPr>
          <a:xfrm>
            <a:off x="-96791" y="1271132"/>
            <a:ext cx="5281762" cy="46521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algn="l">
              <a:spcBef>
                <a:spcPts val="0"/>
              </a:spcBef>
              <a:buSzPts val="1400"/>
            </a:pPr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17500" algn="l">
              <a:spcBef>
                <a:spcPts val="0"/>
              </a:spcBef>
              <a:buSzPts val="1400"/>
              <a:buFont typeface="Arial" panose="020B0604020202020204" pitchFamily="34" charset="0"/>
              <a:buChar char="●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 reduction technique</a:t>
            </a:r>
          </a:p>
          <a:p>
            <a:pPr marL="914400" lvl="1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summarize how groups of genes relate to one another and in response to external sample traits </a:t>
            </a:r>
          </a:p>
          <a:p>
            <a:pPr marL="914400" lvl="1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17500" algn="l">
              <a:spcBef>
                <a:spcPts val="0"/>
              </a:spcBef>
              <a:buSzPts val="1400"/>
              <a:buFont typeface="Arial" panose="020B0604020202020204" pitchFamily="34" charset="0"/>
              <a:buChar char="●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What does it do?</a:t>
            </a:r>
          </a:p>
          <a:p>
            <a:pPr marL="914400" lvl="1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builds matrices to describe expression-level directionality</a:t>
            </a:r>
          </a:p>
          <a:p>
            <a:pPr marL="914400" lvl="1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14400" lvl="1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allows user to disentangle responses in a multivariate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framework </a:t>
            </a:r>
          </a:p>
          <a:p>
            <a:pPr marL="1371600" lvl="2" indent="-304800" algn="l">
              <a:spcBef>
                <a:spcPts val="0"/>
              </a:spcBef>
              <a:buSzPts val="1200"/>
              <a:buFont typeface="Arial" panose="020B0604020202020204" pitchFamily="34" charset="0"/>
              <a:buChar char="○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contrast to A vs. B in DESeq2,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edgeR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etc.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447" y="753267"/>
            <a:ext cx="6237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buSzPts val="1400"/>
            </a:pP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Weighted Gene Co-expression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414971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verview - Bioinformatics Core - Mayo Clinic 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45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00050"/>
            <a:ext cx="12192000" cy="6457950"/>
          </a:xfrm>
          <a:prstGeom prst="rect">
            <a:avLst/>
          </a:prstGeom>
          <a:solidFill>
            <a:srgbClr val="BFBFB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25EB7-E9EB-40BD-90F4-4261F9B9AD90}"/>
              </a:ext>
            </a:extLst>
          </p:cNvPr>
          <p:cNvSpPr txBox="1"/>
          <p:nvPr/>
        </p:nvSpPr>
        <p:spPr>
          <a:xfrm>
            <a:off x="3512819" y="1606415"/>
            <a:ext cx="655215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(I) Intro to </a:t>
            </a:r>
            <a:r>
              <a:rPr lang="en-US" sz="3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endParaRPr lang="en-US" sz="3000" dirty="0" smtClean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ow it works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vs.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TagSeq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(II) Workflow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HPC to R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(III) </a:t>
            </a:r>
            <a:r>
              <a:rPr lang="en-US" sz="3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WGCNA 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(weighted gene correlation network analysis)</a:t>
            </a:r>
            <a:endParaRPr lang="en-US" sz="1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bout this multivariate approach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…a dataset for our practical exercise!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Objectives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6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18" y="991951"/>
            <a:ext cx="8262567" cy="48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03267" y="5917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990"/>
            </a:pP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An example with categorical treatments as ‘traits’...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5589038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end goal…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1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67" y="875134"/>
            <a:ext cx="5433500" cy="466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499" y="875134"/>
            <a:ext cx="5775301" cy="46186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Getting started.. </a:t>
            </a:r>
            <a:r>
              <a:rPr lang="en-US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process sample tree and omit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55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99" y="875134"/>
            <a:ext cx="5775301" cy="461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002" y="875134"/>
            <a:ext cx="4963732" cy="47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Getting started</a:t>
            </a:r>
            <a:r>
              <a:rPr lang="en-US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.. cluster samples by trait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00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 idx="4294967295"/>
          </p:nvPr>
        </p:nvSpPr>
        <p:spPr>
          <a:xfrm>
            <a:off x="2539265" y="5803994"/>
            <a:ext cx="6403535" cy="6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" sz="2400" dirty="0">
                <a:latin typeface="Helvetica" panose="020B0604020202020204" pitchFamily="34" charset="0"/>
                <a:cs typeface="Helvetica" panose="020B0604020202020204" pitchFamily="34" charset="0"/>
              </a:rPr>
              <a:t>good sanity check </a:t>
            </a:r>
            <a:r>
              <a:rPr lang="e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BEFORE</a:t>
            </a:r>
            <a:r>
              <a:rPr lang="en" sz="2400" dirty="0">
                <a:latin typeface="Helvetica" panose="020B0604020202020204" pitchFamily="34" charset="0"/>
                <a:cs typeface="Helvetica" panose="020B0604020202020204" pitchFamily="34" charset="0"/>
              </a:rPr>
              <a:t> omitting outliers 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68" y="921433"/>
            <a:ext cx="5295889" cy="45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323" y="921434"/>
            <a:ext cx="5106955" cy="4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104667" y="1087700"/>
            <a:ext cx="1019600" cy="441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Getting started</a:t>
            </a:r>
            <a:r>
              <a:rPr lang="en-US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.. cluster samples by trait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6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868" y="808300"/>
            <a:ext cx="5782233" cy="5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>
            <a:spLocks noGrp="1"/>
          </p:cNvSpPr>
          <p:nvPr>
            <p:ph type="body" idx="4294967295"/>
          </p:nvPr>
        </p:nvSpPr>
        <p:spPr>
          <a:xfrm>
            <a:off x="196203" y="1016133"/>
            <a:ext cx="5624400" cy="3046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0">
              <a:spcBef>
                <a:spcPts val="0"/>
              </a:spcBef>
              <a:buNone/>
            </a:pPr>
            <a:r>
              <a:rPr lang="en-US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Purpose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66785" lvl="1" indent="-457189">
              <a:spcBef>
                <a:spcPts val="1600"/>
              </a:spcBef>
              <a:buSzPts val="1800"/>
              <a:buChar char="●"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Noise filtering 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66785" lvl="1" indent="-457189">
              <a:spcBef>
                <a:spcPts val="1600"/>
              </a:spcBef>
              <a:buSzPts val="1800"/>
              <a:buChar char="●"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Soft power = </a:t>
            </a:r>
            <a:r>
              <a:rPr lang="en" sz="2200" b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sz="2200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66785" lvl="1" indent="-457189">
              <a:spcBef>
                <a:spcPts val="1600"/>
              </a:spcBef>
              <a:buSzPts val="1800"/>
              <a:buChar char="●"/>
            </a:pPr>
            <a:r>
              <a:rPr lang="en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raises correlations to the </a:t>
            </a: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absolute value </a:t>
            </a:r>
            <a:r>
              <a:rPr lang="en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 soft power - emphasizes </a:t>
            </a: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high correlations and </a:t>
            </a:r>
            <a:r>
              <a:rPr lang="en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avoids </a:t>
            </a: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‘noise’ from low </a:t>
            </a:r>
            <a:r>
              <a:rPr lang="en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correlations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 power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696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4294967295"/>
          </p:nvPr>
        </p:nvSpPr>
        <p:spPr>
          <a:xfrm>
            <a:off x="625567" y="918286"/>
            <a:ext cx="10726000" cy="23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0">
              <a:lnSpc>
                <a:spcPct val="105000"/>
              </a:lnSpc>
              <a:spcBef>
                <a:spcPts val="0"/>
              </a:spcBef>
              <a:buSzPts val="358"/>
              <a:buNone/>
            </a:pPr>
            <a:r>
              <a:rPr lang="en" sz="2200" b="1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Adjacency matrix </a:t>
            </a:r>
            <a:r>
              <a:rPr lang="en" sz="22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(co-expression)</a:t>
            </a:r>
            <a:endParaRPr sz="22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None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 	Calculates the network adjacency (co-expression) as either…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72851">
              <a:lnSpc>
                <a:spcPct val="105000"/>
              </a:lnSpc>
              <a:spcBef>
                <a:spcPts val="1600"/>
              </a:spcBef>
              <a:buSzPts val="1985"/>
              <a:buChar char="●"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Distance 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72851">
              <a:lnSpc>
                <a:spcPct val="105000"/>
              </a:lnSpc>
              <a:spcBef>
                <a:spcPts val="0"/>
              </a:spcBef>
              <a:buSzPts val="1985"/>
              <a:buChar char="●"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Correlation 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358"/>
              <a:buNone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625567" y="3410654"/>
            <a:ext cx="10614000" cy="20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05000"/>
              </a:lnSpc>
            </a:pPr>
            <a:r>
              <a:rPr lang="en" sz="2200" b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Topological Overlap Matrix</a:t>
            </a:r>
            <a:endParaRPr sz="2200" b="1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5000"/>
              </a:lnSpc>
              <a:spcBef>
                <a:spcPts val="1600"/>
              </a:spcBef>
            </a:pPr>
            <a:r>
              <a:rPr lang="en" sz="2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Co-expression is not enough.. WGCNA adds network topology    </a:t>
            </a:r>
            <a:endParaRPr sz="2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72851">
              <a:lnSpc>
                <a:spcPct val="105000"/>
              </a:lnSpc>
              <a:spcBef>
                <a:spcPts val="1600"/>
              </a:spcBef>
              <a:buClr>
                <a:schemeClr val="lt2"/>
              </a:buClr>
              <a:buSzPts val="1985"/>
              <a:buChar char="●"/>
            </a:pPr>
            <a:r>
              <a:rPr lang="en" sz="2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Builds another adjacency matrix using the output above BUT considers network topology (output as ‘TOM’ matrix)</a:t>
            </a:r>
            <a:endParaRPr sz="2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matrices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40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matrices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Google Shape;112;p21"/>
          <p:cNvSpPr txBox="1">
            <a:spLocks/>
          </p:cNvSpPr>
          <p:nvPr/>
        </p:nvSpPr>
        <p:spPr>
          <a:xfrm>
            <a:off x="625567" y="918286"/>
            <a:ext cx="10726000" cy="23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0">
              <a:lnSpc>
                <a:spcPct val="105000"/>
              </a:lnSpc>
              <a:spcBef>
                <a:spcPts val="0"/>
              </a:spcBef>
              <a:buSzPts val="358"/>
              <a:buFont typeface="Arial" panose="020B0604020202020204" pitchFamily="34" charset="0"/>
              <a:buNone/>
            </a:pPr>
            <a:r>
              <a:rPr lang="en-US" sz="2200" b="1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Adjacency matrix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(co-expression)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Calculates the network adjacency (co-expression) as either…</a:t>
            </a:r>
          </a:p>
          <a:p>
            <a:pPr marL="609585" indent="-472851">
              <a:lnSpc>
                <a:spcPct val="105000"/>
              </a:lnSpc>
              <a:spcBef>
                <a:spcPts val="1600"/>
              </a:spcBef>
              <a:buSzPts val="1985"/>
              <a:buFont typeface="Arial" panose="020B0604020202020204" pitchFamily="34" charset="0"/>
              <a:buChar char="●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Distance </a:t>
            </a:r>
          </a:p>
          <a:p>
            <a:pPr marL="609585" indent="-472851">
              <a:lnSpc>
                <a:spcPct val="105000"/>
              </a:lnSpc>
              <a:spcBef>
                <a:spcPts val="0"/>
              </a:spcBef>
              <a:buSzPts val="1985"/>
              <a:buFont typeface="Arial" panose="020B0604020202020204" pitchFamily="34" charset="0"/>
              <a:buChar char="●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</a:t>
            </a:r>
          </a:p>
          <a:p>
            <a:pPr marL="609585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358"/>
              <a:buFont typeface="Arial" panose="020B0604020202020204" pitchFamily="34" charset="0"/>
              <a:buNone/>
            </a:pPr>
            <a:r>
              <a:rPr lang="en-US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Google Shape;113;p21"/>
          <p:cNvSpPr txBox="1"/>
          <p:nvPr/>
        </p:nvSpPr>
        <p:spPr>
          <a:xfrm>
            <a:off x="625567" y="3410654"/>
            <a:ext cx="10614000" cy="20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05000"/>
              </a:lnSpc>
            </a:pPr>
            <a:r>
              <a:rPr lang="en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Topological Overlap Matrix</a:t>
            </a:r>
            <a:endParaRPr sz="2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5000"/>
              </a:lnSpc>
              <a:spcBef>
                <a:spcPts val="1600"/>
              </a:spcBef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       Co-expression is not enough.. WGCNA adds network topology    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72851">
              <a:lnSpc>
                <a:spcPct val="105000"/>
              </a:lnSpc>
              <a:spcBef>
                <a:spcPts val="1600"/>
              </a:spcBef>
              <a:buClr>
                <a:schemeClr val="lt2"/>
              </a:buClr>
              <a:buSzPts val="1985"/>
              <a:buChar char="●"/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Builds another adjacency matrix using the output above BUT considers network topology (output as ‘TOM’ matrix)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51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21"/>
          <p:cNvSpPr txBox="1">
            <a:spLocks/>
          </p:cNvSpPr>
          <p:nvPr/>
        </p:nvSpPr>
        <p:spPr>
          <a:xfrm>
            <a:off x="625567" y="918286"/>
            <a:ext cx="10726000" cy="23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0">
              <a:lnSpc>
                <a:spcPct val="105000"/>
              </a:lnSpc>
              <a:spcBef>
                <a:spcPts val="0"/>
              </a:spcBef>
              <a:buSzPts val="358"/>
              <a:buFont typeface="Arial" panose="020B0604020202020204" pitchFamily="34" charset="0"/>
              <a:buNone/>
            </a:pPr>
            <a:r>
              <a:rPr lang="en-US" sz="2200" b="1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Adjacency matrix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(co-expression)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SzPts val="358"/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Calculates the network adjacency (co-expression) as either…</a:t>
            </a:r>
          </a:p>
          <a:p>
            <a:pPr marL="609585" indent="-472851">
              <a:lnSpc>
                <a:spcPct val="105000"/>
              </a:lnSpc>
              <a:spcBef>
                <a:spcPts val="1600"/>
              </a:spcBef>
              <a:buSzPts val="1985"/>
              <a:buFont typeface="Arial" panose="020B0604020202020204" pitchFamily="34" charset="0"/>
              <a:buChar char="●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Distance </a:t>
            </a:r>
          </a:p>
          <a:p>
            <a:pPr marL="609585" indent="-472851">
              <a:lnSpc>
                <a:spcPct val="105000"/>
              </a:lnSpc>
              <a:spcBef>
                <a:spcPts val="0"/>
              </a:spcBef>
              <a:buSzPts val="1985"/>
              <a:buFont typeface="Arial" panose="020B0604020202020204" pitchFamily="34" charset="0"/>
              <a:buChar char="●"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</a:t>
            </a:r>
          </a:p>
          <a:p>
            <a:pPr marL="609585" indent="0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358"/>
              <a:buFont typeface="Arial" panose="020B0604020202020204" pitchFamily="34" charset="0"/>
              <a:buNone/>
            </a:pPr>
            <a:r>
              <a:rPr lang="en-US" sz="2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1" y="-38502"/>
            <a:ext cx="781738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matrices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Google Shape;113;p21"/>
          <p:cNvSpPr txBox="1"/>
          <p:nvPr/>
        </p:nvSpPr>
        <p:spPr>
          <a:xfrm>
            <a:off x="625567" y="3410654"/>
            <a:ext cx="10614000" cy="178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105000"/>
              </a:lnSpc>
            </a:pPr>
            <a:r>
              <a:rPr lang="en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Topological Overlap Matrix</a:t>
            </a:r>
            <a:endParaRPr sz="2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200" dirty="0">
                <a:latin typeface="Helvetica" panose="020B0604020202020204" pitchFamily="34" charset="0"/>
                <a:cs typeface="Helvetica" panose="020B0604020202020204" pitchFamily="34" charset="0"/>
              </a:rPr>
              <a:t>       </a:t>
            </a:r>
            <a:r>
              <a:rPr lang="en-US" sz="2400" dirty="0"/>
              <a:t>Why</a:t>
            </a:r>
            <a:r>
              <a:rPr lang="en-US" sz="2400" dirty="0" smtClean="0"/>
              <a:t>?        better </a:t>
            </a:r>
            <a:r>
              <a:rPr lang="en-US" sz="2400" dirty="0"/>
              <a:t>estimate </a:t>
            </a:r>
            <a:r>
              <a:rPr lang="en-US" sz="2400" dirty="0" smtClean="0"/>
              <a:t>of ‘connectedness</a:t>
            </a:r>
            <a:r>
              <a:rPr lang="en-US" sz="2400" dirty="0"/>
              <a:t>’ </a:t>
            </a:r>
            <a:r>
              <a:rPr lang="en-US" sz="2400" dirty="0" smtClean="0"/>
              <a:t>than </a:t>
            </a:r>
            <a:r>
              <a:rPr lang="en-US" sz="2400" dirty="0"/>
              <a:t>from </a:t>
            </a:r>
            <a:r>
              <a:rPr lang="en-US" sz="2400" dirty="0" smtClean="0"/>
              <a:t>just expression-			level/directionality (</a:t>
            </a:r>
            <a:r>
              <a:rPr lang="en-US" sz="2400" dirty="0"/>
              <a:t>i.e. correlation) </a:t>
            </a:r>
            <a:r>
              <a:rPr lang="en-US" sz="2400" dirty="0" smtClean="0"/>
              <a:t>alone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3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631338"/>
            <a:ext cx="11785599" cy="106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135467" y="6267067"/>
            <a:ext cx="2665600" cy="50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baseline="30000">
                <a:solidFill>
                  <a:srgbClr val="FFFFFF"/>
                </a:solidFill>
              </a:rPr>
              <a:t>β = soft power</a:t>
            </a:r>
            <a:endParaRPr sz="2533" baseline="30000">
              <a:solidFill>
                <a:srgbClr val="FFFFFF"/>
              </a:solidFill>
            </a:endParaRPr>
          </a:p>
        </p:txBody>
      </p:sp>
      <p:sp>
        <p:nvSpPr>
          <p:cNvPr id="14" name="Google Shape;163;p26"/>
          <p:cNvSpPr txBox="1">
            <a:spLocks/>
          </p:cNvSpPr>
          <p:nvPr/>
        </p:nvSpPr>
        <p:spPr>
          <a:xfrm>
            <a:off x="4547600" y="2346033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mtClean="0"/>
              <a:t>signed</a:t>
            </a:r>
            <a:endParaRPr lang="en-US" dirty="0"/>
          </a:p>
        </p:txBody>
      </p:sp>
      <p:sp>
        <p:nvSpPr>
          <p:cNvPr id="15" name="Google Shape;164;p26"/>
          <p:cNvSpPr txBox="1">
            <a:spLocks/>
          </p:cNvSpPr>
          <p:nvPr/>
        </p:nvSpPr>
        <p:spPr>
          <a:xfrm>
            <a:off x="8849400" y="2346033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mtClean="0"/>
              <a:t>unsigned</a:t>
            </a:r>
            <a:endParaRPr lang="en-US"/>
          </a:p>
        </p:txBody>
      </p:sp>
      <p:sp>
        <p:nvSpPr>
          <p:cNvPr id="16" name="Google Shape;165;p26"/>
          <p:cNvSpPr txBox="1"/>
          <p:nvPr/>
        </p:nvSpPr>
        <p:spPr>
          <a:xfrm>
            <a:off x="8848600" y="2914633"/>
            <a:ext cx="3036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i="1" dirty="0"/>
              <a:t>a</a:t>
            </a:r>
            <a:r>
              <a:rPr lang="en" sz="2533" i="1" baseline="-25000" dirty="0"/>
              <a:t>ij</a:t>
            </a:r>
            <a:r>
              <a:rPr lang="en" sz="2533" dirty="0"/>
              <a:t> = | 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i="1" dirty="0"/>
              <a:t>x</a:t>
            </a:r>
            <a:r>
              <a:rPr lang="en" sz="2533" i="1" baseline="-25000" dirty="0"/>
              <a:t>j</a:t>
            </a:r>
            <a:r>
              <a:rPr lang="en" sz="2533" dirty="0"/>
              <a:t> ) | </a:t>
            </a:r>
            <a:r>
              <a:rPr lang="en" sz="2533" baseline="30000" dirty="0"/>
              <a:t>β</a:t>
            </a:r>
            <a:endParaRPr sz="2533" baseline="30000" dirty="0"/>
          </a:p>
        </p:txBody>
      </p:sp>
      <p:sp>
        <p:nvSpPr>
          <p:cNvPr id="17" name="Google Shape;166;p26"/>
          <p:cNvSpPr txBox="1"/>
          <p:nvPr/>
        </p:nvSpPr>
        <p:spPr>
          <a:xfrm>
            <a:off x="3432200" y="2914633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i="1" dirty="0"/>
              <a:t>a</a:t>
            </a:r>
            <a:r>
              <a:rPr lang="en" sz="2533" i="1" baseline="-25000" dirty="0"/>
              <a:t>ij</a:t>
            </a:r>
            <a:r>
              <a:rPr lang="en" sz="2533" dirty="0"/>
              <a:t> = | (</a:t>
            </a:r>
            <a:r>
              <a:rPr lang="en" sz="2533" b="1" dirty="0">
                <a:solidFill>
                  <a:srgbClr val="FF0000"/>
                </a:solidFill>
              </a:rPr>
              <a:t>1 + </a:t>
            </a:r>
            <a:r>
              <a:rPr lang="en" sz="2533" dirty="0"/>
              <a:t>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i="1" dirty="0"/>
              <a:t>x</a:t>
            </a:r>
            <a:r>
              <a:rPr lang="en" sz="2533" i="1" baseline="-25000" dirty="0"/>
              <a:t>j</a:t>
            </a:r>
            <a:r>
              <a:rPr lang="en" sz="2533" dirty="0"/>
              <a:t> ))</a:t>
            </a:r>
            <a:r>
              <a:rPr lang="en" sz="2533" b="1" dirty="0"/>
              <a:t> </a:t>
            </a:r>
            <a:r>
              <a:rPr lang="en" sz="2533" b="1" dirty="0">
                <a:solidFill>
                  <a:srgbClr val="FF0000"/>
                </a:solidFill>
              </a:rPr>
              <a:t>/ 2</a:t>
            </a:r>
            <a:r>
              <a:rPr lang="en" sz="2533" dirty="0"/>
              <a:t> | </a:t>
            </a:r>
            <a:r>
              <a:rPr lang="en" sz="2533" baseline="30000" dirty="0"/>
              <a:t>β</a:t>
            </a:r>
            <a:endParaRPr sz="2533" baseline="30000" dirty="0"/>
          </a:p>
        </p:txBody>
      </p:sp>
      <p:cxnSp>
        <p:nvCxnSpPr>
          <p:cNvPr id="18" name="Google Shape;174;p26"/>
          <p:cNvCxnSpPr/>
          <p:nvPr/>
        </p:nvCxnSpPr>
        <p:spPr>
          <a:xfrm>
            <a:off x="2992100" y="2376367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75;p26"/>
          <p:cNvCxnSpPr/>
          <p:nvPr/>
        </p:nvCxnSpPr>
        <p:spPr>
          <a:xfrm>
            <a:off x="8193133" y="2346033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0" y="-38502"/>
            <a:ext cx="9357077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djacency matrix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body" idx="4294967295"/>
          </p:nvPr>
        </p:nvSpPr>
        <p:spPr>
          <a:xfrm>
            <a:off x="4547600" y="2346033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signed</a:t>
            </a:r>
            <a:endParaRPr dirty="0"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4294967295"/>
          </p:nvPr>
        </p:nvSpPr>
        <p:spPr>
          <a:xfrm>
            <a:off x="8849400" y="2346033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8848600" y="2914633"/>
            <a:ext cx="3036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i="1" dirty="0"/>
              <a:t>a</a:t>
            </a:r>
            <a:r>
              <a:rPr lang="en" sz="2533" i="1" baseline="-25000" dirty="0"/>
              <a:t>ij</a:t>
            </a:r>
            <a:r>
              <a:rPr lang="en" sz="2533" dirty="0"/>
              <a:t> = | 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i="1" dirty="0"/>
              <a:t>x</a:t>
            </a:r>
            <a:r>
              <a:rPr lang="en" sz="2533" i="1" baseline="-25000" dirty="0"/>
              <a:t>j</a:t>
            </a:r>
            <a:r>
              <a:rPr lang="en" sz="2533" dirty="0"/>
              <a:t> ) | </a:t>
            </a:r>
            <a:r>
              <a:rPr lang="en" sz="2533" baseline="30000" dirty="0"/>
              <a:t>β</a:t>
            </a:r>
            <a:endParaRPr sz="2533" baseline="30000" dirty="0"/>
          </a:p>
        </p:txBody>
      </p:sp>
      <p:sp>
        <p:nvSpPr>
          <p:cNvPr id="166" name="Google Shape;166;p26"/>
          <p:cNvSpPr txBox="1"/>
          <p:nvPr/>
        </p:nvSpPr>
        <p:spPr>
          <a:xfrm>
            <a:off x="3432200" y="2914633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i="1" dirty="0"/>
              <a:t>a</a:t>
            </a:r>
            <a:r>
              <a:rPr lang="en" sz="2533" i="1" baseline="-25000" dirty="0"/>
              <a:t>ij</a:t>
            </a:r>
            <a:r>
              <a:rPr lang="en" sz="2533" dirty="0"/>
              <a:t> = | (</a:t>
            </a:r>
            <a:r>
              <a:rPr lang="en" sz="2533" b="1" dirty="0">
                <a:solidFill>
                  <a:srgbClr val="FF0000"/>
                </a:solidFill>
              </a:rPr>
              <a:t>1 + </a:t>
            </a:r>
            <a:r>
              <a:rPr lang="en" sz="2533" dirty="0"/>
              <a:t>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i="1" dirty="0"/>
              <a:t>x</a:t>
            </a:r>
            <a:r>
              <a:rPr lang="en" sz="2533" i="1" baseline="-25000" dirty="0"/>
              <a:t>j</a:t>
            </a:r>
            <a:r>
              <a:rPr lang="en" sz="2533" dirty="0"/>
              <a:t> ))</a:t>
            </a:r>
            <a:r>
              <a:rPr lang="en" sz="2533" b="1" dirty="0"/>
              <a:t> </a:t>
            </a:r>
            <a:r>
              <a:rPr lang="en" sz="2533" b="1" dirty="0">
                <a:solidFill>
                  <a:srgbClr val="FF0000"/>
                </a:solidFill>
              </a:rPr>
              <a:t>/ 2</a:t>
            </a:r>
            <a:r>
              <a:rPr lang="en" sz="2533" dirty="0"/>
              <a:t> | </a:t>
            </a:r>
            <a:r>
              <a:rPr lang="en" sz="2533" baseline="30000" dirty="0"/>
              <a:t>β</a:t>
            </a:r>
            <a:endParaRPr sz="2533" baseline="30000" dirty="0"/>
          </a:p>
        </p:txBody>
      </p:sp>
      <p:sp>
        <p:nvSpPr>
          <p:cNvPr id="167" name="Google Shape;167;p26"/>
          <p:cNvSpPr txBox="1"/>
          <p:nvPr/>
        </p:nvSpPr>
        <p:spPr>
          <a:xfrm>
            <a:off x="135467" y="6267067"/>
            <a:ext cx="2665600" cy="50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baseline="30000">
                <a:solidFill>
                  <a:srgbClr val="FFFFFF"/>
                </a:solidFill>
              </a:rPr>
              <a:t>β = soft power</a:t>
            </a:r>
            <a:endParaRPr sz="2533" baseline="30000">
              <a:solidFill>
                <a:srgbClr val="FFFFFF"/>
              </a:solidFill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177467" y="3741667"/>
            <a:ext cx="25816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533" dirty="0"/>
              <a:t>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b="1" i="1" dirty="0">
                <a:highlight>
                  <a:srgbClr val="00FF00"/>
                </a:highlight>
              </a:rPr>
              <a:t>x</a:t>
            </a:r>
            <a:r>
              <a:rPr lang="en" sz="2533" b="1" i="1" baseline="-25000" dirty="0">
                <a:highlight>
                  <a:srgbClr val="00FF00"/>
                </a:highlight>
              </a:rPr>
              <a:t>j</a:t>
            </a:r>
            <a:r>
              <a:rPr lang="en" sz="2533" dirty="0">
                <a:highlight>
                  <a:srgbClr val="00FF00"/>
                </a:highlight>
              </a:rPr>
              <a:t> </a:t>
            </a:r>
            <a:r>
              <a:rPr lang="en" sz="2533" dirty="0"/>
              <a:t>) = </a:t>
            </a:r>
            <a:r>
              <a:rPr lang="en" sz="2533" dirty="0">
                <a:solidFill>
                  <a:srgbClr val="00FF00"/>
                </a:solidFill>
              </a:rPr>
              <a:t>0.9</a:t>
            </a:r>
            <a:endParaRPr sz="2533" dirty="0">
              <a:solidFill>
                <a:srgbClr val="00FF00"/>
              </a:solidFill>
            </a:endParaRPr>
          </a:p>
          <a:p>
            <a:pPr algn="ctr"/>
            <a:r>
              <a:rPr lang="en" sz="2533" baseline="30000" dirty="0">
                <a:solidFill>
                  <a:srgbClr val="FFFFFF"/>
                </a:solidFill>
              </a:rPr>
              <a:t>β </a:t>
            </a:r>
            <a:r>
              <a:rPr lang="en" sz="2533" dirty="0">
                <a:solidFill>
                  <a:srgbClr val="FFFFFF"/>
                </a:solidFill>
              </a:rPr>
              <a:t>= 3</a:t>
            </a:r>
            <a:endParaRPr sz="2533" dirty="0">
              <a:solidFill>
                <a:srgbClr val="FFFFFF"/>
              </a:solidFill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432200" y="3813400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dirty="0"/>
              <a:t>| (1 + </a:t>
            </a:r>
            <a:r>
              <a:rPr lang="en" sz="2533" dirty="0">
                <a:solidFill>
                  <a:srgbClr val="00FF00"/>
                </a:solidFill>
              </a:rPr>
              <a:t>0.9</a:t>
            </a:r>
            <a:r>
              <a:rPr lang="en" sz="2533" dirty="0"/>
              <a:t>) / 2 | </a:t>
            </a:r>
            <a:r>
              <a:rPr lang="en" sz="2533" baseline="30000" dirty="0"/>
              <a:t>3 </a:t>
            </a:r>
            <a:r>
              <a:rPr lang="en" sz="2533" dirty="0"/>
              <a:t>= </a:t>
            </a:r>
            <a:r>
              <a:rPr lang="en" sz="2533" dirty="0">
                <a:solidFill>
                  <a:srgbClr val="00FF00"/>
                </a:solidFill>
              </a:rPr>
              <a:t>0.857</a:t>
            </a:r>
            <a:r>
              <a:rPr lang="en" sz="2533" dirty="0">
                <a:solidFill>
                  <a:srgbClr val="FFFFFF"/>
                </a:solidFill>
              </a:rPr>
              <a:t> </a:t>
            </a:r>
            <a:endParaRPr sz="2533" dirty="0">
              <a:solidFill>
                <a:srgbClr val="FFFFFF"/>
              </a:solidFill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135467" y="5143901"/>
            <a:ext cx="2835600" cy="10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533" dirty="0"/>
              <a:t>cor(</a:t>
            </a:r>
            <a:r>
              <a:rPr lang="en" sz="2533" i="1" dirty="0"/>
              <a:t>x</a:t>
            </a:r>
            <a:r>
              <a:rPr lang="en" sz="2533" i="1" baseline="-25000" dirty="0"/>
              <a:t>i</a:t>
            </a:r>
            <a:r>
              <a:rPr lang="en" sz="2533" i="1" dirty="0"/>
              <a:t> </a:t>
            </a:r>
            <a:r>
              <a:rPr lang="en" sz="2533" dirty="0"/>
              <a:t>, </a:t>
            </a:r>
            <a:r>
              <a:rPr lang="en" sz="2533" b="1" i="1" dirty="0">
                <a:highlight>
                  <a:srgbClr val="FF00FF"/>
                </a:highlight>
              </a:rPr>
              <a:t>x</a:t>
            </a:r>
            <a:r>
              <a:rPr lang="en" sz="2533" b="1" i="1" baseline="-25000" dirty="0">
                <a:highlight>
                  <a:srgbClr val="FF00FF"/>
                </a:highlight>
              </a:rPr>
              <a:t>m</a:t>
            </a:r>
            <a:r>
              <a:rPr lang="en" sz="2533" dirty="0">
                <a:highlight>
                  <a:srgbClr val="FF00FF"/>
                </a:highlight>
              </a:rPr>
              <a:t> </a:t>
            </a:r>
            <a:r>
              <a:rPr lang="en" sz="2533" dirty="0"/>
              <a:t>) = </a:t>
            </a:r>
            <a:r>
              <a:rPr lang="en" sz="2533" dirty="0">
                <a:solidFill>
                  <a:srgbClr val="FF00FF"/>
                </a:solidFill>
              </a:rPr>
              <a:t>-0.9</a:t>
            </a:r>
            <a:endParaRPr sz="2533" dirty="0">
              <a:solidFill>
                <a:srgbClr val="FF00FF"/>
              </a:solidFill>
            </a:endParaRPr>
          </a:p>
          <a:p>
            <a:pPr algn="ctr"/>
            <a:r>
              <a:rPr lang="en" sz="2533" baseline="30000" dirty="0">
                <a:solidFill>
                  <a:srgbClr val="FFFFFF"/>
                </a:solidFill>
              </a:rPr>
              <a:t>β </a:t>
            </a:r>
            <a:r>
              <a:rPr lang="en" sz="2533" dirty="0">
                <a:solidFill>
                  <a:srgbClr val="FFFFFF"/>
                </a:solidFill>
              </a:rPr>
              <a:t>= 3</a:t>
            </a:r>
            <a:endParaRPr sz="2533" dirty="0">
              <a:solidFill>
                <a:srgbClr val="FFFFFF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432200" y="5143900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dirty="0"/>
              <a:t>| (1 + </a:t>
            </a:r>
            <a:r>
              <a:rPr lang="en" sz="2533" dirty="0">
                <a:solidFill>
                  <a:srgbClr val="FF00FF"/>
                </a:solidFill>
              </a:rPr>
              <a:t>-0.9</a:t>
            </a:r>
            <a:r>
              <a:rPr lang="en" sz="2533" dirty="0"/>
              <a:t>) / 2 | </a:t>
            </a:r>
            <a:r>
              <a:rPr lang="en" sz="2533" baseline="30000" dirty="0"/>
              <a:t>3 </a:t>
            </a:r>
            <a:r>
              <a:rPr lang="en" sz="2533" dirty="0"/>
              <a:t>= </a:t>
            </a:r>
            <a:r>
              <a:rPr lang="en" sz="2533" dirty="0">
                <a:solidFill>
                  <a:srgbClr val="FF00FF"/>
                </a:solidFill>
              </a:rPr>
              <a:t>1.25 x 10</a:t>
            </a:r>
            <a:r>
              <a:rPr lang="en" sz="2533" baseline="30000" dirty="0">
                <a:solidFill>
                  <a:srgbClr val="FF00FF"/>
                </a:solidFill>
              </a:rPr>
              <a:t>-4</a:t>
            </a:r>
            <a:r>
              <a:rPr lang="en" sz="2533" dirty="0">
                <a:solidFill>
                  <a:srgbClr val="FF00FF"/>
                </a:solidFill>
              </a:rPr>
              <a:t> </a:t>
            </a:r>
            <a:r>
              <a:rPr lang="en" sz="2533" dirty="0">
                <a:solidFill>
                  <a:srgbClr val="FFFFFF"/>
                </a:solidFill>
              </a:rPr>
              <a:t> </a:t>
            </a:r>
            <a:endParaRPr sz="2533" dirty="0">
              <a:solidFill>
                <a:srgbClr val="FFFFFF"/>
              </a:solidFill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602867" y="3773967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dirty="0"/>
              <a:t>| </a:t>
            </a:r>
            <a:r>
              <a:rPr lang="en" sz="2533" dirty="0">
                <a:solidFill>
                  <a:srgbClr val="00FF00"/>
                </a:solidFill>
              </a:rPr>
              <a:t>0.9</a:t>
            </a:r>
            <a:r>
              <a:rPr lang="en" sz="2533" dirty="0">
                <a:solidFill>
                  <a:srgbClr val="FFFFFF"/>
                </a:solidFill>
              </a:rPr>
              <a:t> </a:t>
            </a:r>
            <a:r>
              <a:rPr lang="en" sz="2533" dirty="0"/>
              <a:t>| </a:t>
            </a:r>
            <a:r>
              <a:rPr lang="en" sz="2533" baseline="30000" dirty="0"/>
              <a:t>3  </a:t>
            </a:r>
            <a:r>
              <a:rPr lang="en" sz="2533" dirty="0"/>
              <a:t>= </a:t>
            </a:r>
            <a:r>
              <a:rPr lang="en" sz="2533" dirty="0">
                <a:solidFill>
                  <a:srgbClr val="00FF00"/>
                </a:solidFill>
              </a:rPr>
              <a:t>0.729</a:t>
            </a:r>
            <a:endParaRPr sz="2533" dirty="0"/>
          </a:p>
        </p:txBody>
      </p:sp>
      <p:sp>
        <p:nvSpPr>
          <p:cNvPr id="173" name="Google Shape;173;p26"/>
          <p:cNvSpPr txBox="1"/>
          <p:nvPr/>
        </p:nvSpPr>
        <p:spPr>
          <a:xfrm>
            <a:off x="8602867" y="5143900"/>
            <a:ext cx="4458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533" dirty="0"/>
              <a:t>| (</a:t>
            </a:r>
            <a:r>
              <a:rPr lang="en" sz="2533" dirty="0">
                <a:solidFill>
                  <a:srgbClr val="FF00FF"/>
                </a:solidFill>
              </a:rPr>
              <a:t>-0.9</a:t>
            </a:r>
            <a:r>
              <a:rPr lang="en" sz="2533" dirty="0"/>
              <a:t>) | </a:t>
            </a:r>
            <a:r>
              <a:rPr lang="en" sz="2533" baseline="30000" dirty="0"/>
              <a:t>3 </a:t>
            </a:r>
            <a:r>
              <a:rPr lang="en" sz="2533" dirty="0"/>
              <a:t>= </a:t>
            </a:r>
            <a:r>
              <a:rPr lang="en" sz="2533" dirty="0">
                <a:solidFill>
                  <a:srgbClr val="FF00FF"/>
                </a:solidFill>
              </a:rPr>
              <a:t>0.729</a:t>
            </a:r>
            <a:r>
              <a:rPr lang="en" sz="2533" dirty="0">
                <a:solidFill>
                  <a:srgbClr val="FFFFFF"/>
                </a:solidFill>
              </a:rPr>
              <a:t> </a:t>
            </a:r>
            <a:endParaRPr sz="2533" dirty="0">
              <a:solidFill>
                <a:srgbClr val="FFFFFF"/>
              </a:solidFill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2992100" y="2376367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6"/>
          <p:cNvCxnSpPr/>
          <p:nvPr/>
        </p:nvCxnSpPr>
        <p:spPr>
          <a:xfrm>
            <a:off x="8193133" y="2346033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6"/>
          <p:cNvCxnSpPr/>
          <p:nvPr/>
        </p:nvCxnSpPr>
        <p:spPr>
          <a:xfrm>
            <a:off x="128867" y="3665151"/>
            <a:ext cx="11828000" cy="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128867" y="4927833"/>
            <a:ext cx="11805600" cy="4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55;p25"/>
          <p:cNvSpPr txBox="1"/>
          <p:nvPr/>
        </p:nvSpPr>
        <p:spPr>
          <a:xfrm>
            <a:off x="3033666" y="5694850"/>
            <a:ext cx="4551600" cy="10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533" baseline="300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" sz="2500" baseline="30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Negative correlation leads to </a:t>
            </a:r>
            <a:r>
              <a:rPr lang="en" sz="2500" baseline="300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              low </a:t>
            </a:r>
            <a:r>
              <a:rPr lang="en" sz="2500" baseline="30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adjacency </a:t>
            </a:r>
            <a:r>
              <a:rPr lang="en" sz="2500" baseline="300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endParaRPr sz="2500" baseline="300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Google Shape;154;p25"/>
          <p:cNvSpPr txBox="1"/>
          <p:nvPr/>
        </p:nvSpPr>
        <p:spPr>
          <a:xfrm>
            <a:off x="7557816" y="5598164"/>
            <a:ext cx="5219930" cy="111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200" baseline="300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" sz="2500" baseline="30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Strong correlation in </a:t>
            </a:r>
            <a:r>
              <a:rPr lang="en" sz="2500" baseline="300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either direction </a:t>
            </a:r>
            <a:r>
              <a:rPr lang="en" sz="25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  </a:t>
            </a:r>
            <a:r>
              <a:rPr lang="en" sz="2500" baseline="300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yields the same </a:t>
            </a:r>
            <a:r>
              <a:rPr lang="en" sz="2500" baseline="30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adjacency </a:t>
            </a:r>
            <a:r>
              <a:rPr lang="en" sz="2500" baseline="30000" dirty="0" smtClean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endParaRPr sz="2500" baseline="300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1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631338"/>
            <a:ext cx="11785599" cy="106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0" y="-38502"/>
            <a:ext cx="9357077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djacency matrix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of RNA-</a:t>
            </a:r>
            <a:r>
              <a:rPr lang="en-US" sz="3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2" descr="The Central Dogma of Molecular Biology: DNA makes RNA makes proteins">
            <a:extLst>
              <a:ext uri="{FF2B5EF4-FFF2-40B4-BE49-F238E27FC236}">
                <a16:creationId xmlns:a16="http://schemas.microsoft.com/office/drawing/2014/main" id="{ED33CFFC-2100-4517-BA86-EE8E209A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2" y="916154"/>
            <a:ext cx="9891148" cy="17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9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body" idx="4294967295"/>
          </p:nvPr>
        </p:nvSpPr>
        <p:spPr>
          <a:xfrm>
            <a:off x="4547600" y="2346033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4294967295"/>
          </p:nvPr>
        </p:nvSpPr>
        <p:spPr>
          <a:xfrm>
            <a:off x="8849400" y="2346033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cxnSp>
        <p:nvCxnSpPr>
          <p:cNvPr id="198" name="Google Shape;198;p28"/>
          <p:cNvCxnSpPr/>
          <p:nvPr/>
        </p:nvCxnSpPr>
        <p:spPr>
          <a:xfrm>
            <a:off x="2992100" y="2376367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8"/>
          <p:cNvCxnSpPr/>
          <p:nvPr/>
        </p:nvCxnSpPr>
        <p:spPr>
          <a:xfrm>
            <a:off x="8193133" y="2346033"/>
            <a:ext cx="11200" cy="382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8"/>
          <p:cNvCxnSpPr/>
          <p:nvPr/>
        </p:nvCxnSpPr>
        <p:spPr>
          <a:xfrm>
            <a:off x="128867" y="3665151"/>
            <a:ext cx="11828000" cy="1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8"/>
          <p:cNvSpPr txBox="1"/>
          <p:nvPr/>
        </p:nvSpPr>
        <p:spPr>
          <a:xfrm>
            <a:off x="7781817" y="3870082"/>
            <a:ext cx="4544766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r>
              <a:rPr lang="e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modules based 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on the high / low correlative strength </a:t>
            </a:r>
            <a:r>
              <a:rPr lang="en" sz="2000" b="1" i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</a:p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endParaRPr sz="2000" b="1" i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r>
              <a:rPr lang="e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considers 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genes with strong negative relationships connected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2745849" y="3870082"/>
            <a:ext cx="5293420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r>
              <a:rPr lang="en" sz="2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e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factors 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directionality</a:t>
            </a:r>
            <a:r>
              <a:rPr lang="en" sz="20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of gene-to-gene correlations to create </a:t>
            </a:r>
            <a:r>
              <a:rPr lang="e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</a:p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09585" indent="-423323">
              <a:lnSpc>
                <a:spcPct val="115000"/>
              </a:lnSpc>
              <a:buClr>
                <a:srgbClr val="FFFFFF"/>
              </a:buClr>
              <a:buSzPts val="1400"/>
              <a:buChar char="-"/>
            </a:pPr>
            <a:r>
              <a:rPr lang="e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considers 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genes with strong negative relationships </a:t>
            </a:r>
            <a:r>
              <a:rPr lang="en" sz="2000" u="sng" dirty="0">
                <a:latin typeface="Helvetica" panose="020B0604020202020204" pitchFamily="34" charset="0"/>
                <a:cs typeface="Helvetica" panose="020B0604020202020204" pitchFamily="34" charset="0"/>
              </a:rPr>
              <a:t>NOT</a:t>
            </a:r>
            <a:r>
              <a:rPr lang="en" sz="2000" dirty="0">
                <a:latin typeface="Helvetica" panose="020B0604020202020204" pitchFamily="34" charset="0"/>
                <a:cs typeface="Helvetica" panose="020B0604020202020204" pitchFamily="34" charset="0"/>
              </a:rPr>
              <a:t> connected</a:t>
            </a:r>
            <a:endParaRPr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631338"/>
            <a:ext cx="11785599" cy="106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0" y="-38502"/>
            <a:ext cx="9357077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 types of adjacency matrix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0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body" idx="4294967295"/>
          </p:nvPr>
        </p:nvSpPr>
        <p:spPr>
          <a:xfrm>
            <a:off x="1850367" y="1864167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4294967295"/>
          </p:nvPr>
        </p:nvSpPr>
        <p:spPr>
          <a:xfrm>
            <a:off x="7620100" y="1864167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857300"/>
            <a:ext cx="109728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34" y="2340967"/>
            <a:ext cx="5222988" cy="432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867" y="2340967"/>
            <a:ext cx="4969072" cy="432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400" y="5072400"/>
            <a:ext cx="3678077" cy="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4831" y="5072401"/>
            <a:ext cx="5855133" cy="42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998AC-674F-4E98-9924-39BAE4C06BB1}"/>
              </a:ext>
            </a:extLst>
          </p:cNvPr>
          <p:cNvSpPr txBox="1"/>
          <p:nvPr/>
        </p:nvSpPr>
        <p:spPr>
          <a:xfrm>
            <a:off x="17510" y="-38502"/>
            <a:ext cx="1085987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Stepwise module construction: </a:t>
            </a:r>
            <a:r>
              <a:rPr lang="en" sz="25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TOM matrix and heiarchical clustering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34" y="1471167"/>
            <a:ext cx="4786733" cy="498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>
            <a:spLocks noGrp="1"/>
          </p:cNvSpPr>
          <p:nvPr>
            <p:ph type="body" idx="4294967295"/>
          </p:nvPr>
        </p:nvSpPr>
        <p:spPr>
          <a:xfrm>
            <a:off x="1790967" y="754800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4294967295"/>
          </p:nvPr>
        </p:nvSpPr>
        <p:spPr>
          <a:xfrm>
            <a:off x="6096000" y="980400"/>
            <a:ext cx="5715600" cy="56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0">
              <a:spcBef>
                <a:spcPts val="0"/>
              </a:spcBef>
              <a:buNone/>
            </a:pPr>
            <a:r>
              <a:rPr lang="en" sz="3333" dirty="0"/>
              <a:t>Eigengenes </a:t>
            </a:r>
            <a:endParaRPr sz="3333" dirty="0"/>
          </a:p>
          <a:p>
            <a:pPr marL="609585" indent="-431789">
              <a:spcBef>
                <a:spcPts val="1600"/>
              </a:spcBef>
              <a:buSzPts val="1500"/>
              <a:buChar char="-"/>
            </a:pPr>
            <a:r>
              <a:rPr lang="en" sz="2000" dirty="0"/>
              <a:t>Meaningful data reduction to better compare modules</a:t>
            </a:r>
            <a:endParaRPr sz="2000" dirty="0"/>
          </a:p>
          <a:p>
            <a:pPr marL="1219170" indent="0">
              <a:spcBef>
                <a:spcPts val="1600"/>
              </a:spcBef>
              <a:buNone/>
            </a:pPr>
            <a:endParaRPr sz="2000" dirty="0"/>
          </a:p>
          <a:p>
            <a:pPr marL="609585" indent="-431789">
              <a:spcBef>
                <a:spcPts val="1600"/>
              </a:spcBef>
              <a:buSzPts val="1500"/>
              <a:buChar char="-"/>
            </a:pPr>
            <a:r>
              <a:rPr lang="en" sz="2000" dirty="0"/>
              <a:t> Easier to understand module-to-module patterns, reduce genes down to a </a:t>
            </a:r>
            <a:r>
              <a:rPr lang="en" sz="2000" i="1" dirty="0"/>
              <a:t>single value </a:t>
            </a:r>
            <a:r>
              <a:rPr lang="en" sz="2000" dirty="0"/>
              <a:t>representative of that module </a:t>
            </a:r>
            <a:endParaRPr sz="2000" dirty="0"/>
          </a:p>
          <a:p>
            <a:pPr marL="609585" indent="0">
              <a:spcBef>
                <a:spcPts val="1600"/>
              </a:spcBef>
              <a:buNone/>
            </a:pPr>
            <a:endParaRPr sz="3333" dirty="0"/>
          </a:p>
          <a:p>
            <a:pPr marL="609585" indent="0">
              <a:spcBef>
                <a:spcPts val="1600"/>
              </a:spcBef>
              <a:spcAft>
                <a:spcPts val="1600"/>
              </a:spcAft>
              <a:buNone/>
            </a:pPr>
            <a:endParaRPr sz="333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Google Shape;228;p31"/>
          <p:cNvSpPr txBox="1">
            <a:spLocks noGrp="1"/>
          </p:cNvSpPr>
          <p:nvPr>
            <p:ph type="title" idx="4294967295"/>
          </p:nvPr>
        </p:nvSpPr>
        <p:spPr>
          <a:xfrm>
            <a:off x="127516" y="-733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Comparing results: Eigengenes and treatment(s)</a:t>
            </a:r>
            <a:endParaRPr sz="2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4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body" idx="4294967295"/>
          </p:nvPr>
        </p:nvSpPr>
        <p:spPr>
          <a:xfrm>
            <a:off x="1850367" y="1864167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4294967295"/>
          </p:nvPr>
        </p:nvSpPr>
        <p:spPr>
          <a:xfrm>
            <a:off x="7743367" y="709967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68" y="1594468"/>
            <a:ext cx="4883801" cy="393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>
            <a:spLocks noGrp="1"/>
          </p:cNvSpPr>
          <p:nvPr>
            <p:ph type="body" idx="4294967295"/>
          </p:nvPr>
        </p:nvSpPr>
        <p:spPr>
          <a:xfrm>
            <a:off x="1790967" y="754800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101" y="1291900"/>
            <a:ext cx="4188700" cy="5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28;p31"/>
          <p:cNvSpPr txBox="1">
            <a:spLocks/>
          </p:cNvSpPr>
          <p:nvPr/>
        </p:nvSpPr>
        <p:spPr>
          <a:xfrm>
            <a:off x="127516" y="-733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Comparing results: Eigengenes and treatment(s)</a:t>
            </a:r>
            <a:endParaRPr lang="en-US" sz="2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35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body" idx="4294967295"/>
          </p:nvPr>
        </p:nvSpPr>
        <p:spPr>
          <a:xfrm>
            <a:off x="7743367" y="709967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4294967295"/>
          </p:nvPr>
        </p:nvSpPr>
        <p:spPr>
          <a:xfrm>
            <a:off x="1790967" y="754800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signed</a:t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2366067" y="3609033"/>
            <a:ext cx="1927600" cy="185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800" y="6159367"/>
            <a:ext cx="3678077" cy="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/>
          <p:nvPr/>
        </p:nvSpPr>
        <p:spPr>
          <a:xfrm>
            <a:off x="2366067" y="6250500"/>
            <a:ext cx="784800" cy="54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68" y="1594468"/>
            <a:ext cx="4883801" cy="393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101" y="1291900"/>
            <a:ext cx="4188700" cy="5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7006100" y="2949367"/>
            <a:ext cx="1768400" cy="1758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33"/>
          <p:cNvSpPr/>
          <p:nvPr/>
        </p:nvSpPr>
        <p:spPr>
          <a:xfrm>
            <a:off x="2581267" y="3354267"/>
            <a:ext cx="1712400" cy="21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864" y="6159367"/>
            <a:ext cx="5855133" cy="42998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7923000" y="6159367"/>
            <a:ext cx="784800" cy="54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228;p31"/>
          <p:cNvSpPr txBox="1">
            <a:spLocks/>
          </p:cNvSpPr>
          <p:nvPr/>
        </p:nvSpPr>
        <p:spPr>
          <a:xfrm>
            <a:off x="127516" y="-733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50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Comparing results: Eigengenes and treatment(s)</a:t>
            </a:r>
            <a:endParaRPr lang="en-US" sz="2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39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167" y="1332800"/>
            <a:ext cx="5461996" cy="462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52" y="1294567"/>
            <a:ext cx="5546033" cy="469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4294967295"/>
          </p:nvPr>
        </p:nvSpPr>
        <p:spPr>
          <a:xfrm>
            <a:off x="7743367" y="709967"/>
            <a:ext cx="24096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unsigned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4294967295"/>
          </p:nvPr>
        </p:nvSpPr>
        <p:spPr>
          <a:xfrm>
            <a:off x="1790967" y="754800"/>
            <a:ext cx="2228000" cy="6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signed</a:t>
            </a:r>
            <a:endParaRPr dirty="0"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968" y="4717458"/>
            <a:ext cx="1385300" cy="198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2785" y="4835658"/>
            <a:ext cx="1385300" cy="18712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D379E6-CCF6-4AAC-88F4-77AC6144FDC3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277;p35"/>
          <p:cNvSpPr txBox="1">
            <a:spLocks noGrp="1"/>
          </p:cNvSpPr>
          <p:nvPr>
            <p:ph type="title" idx="4294967295"/>
          </p:nvPr>
        </p:nvSpPr>
        <p:spPr>
          <a:xfrm>
            <a:off x="127515" y="-7425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25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Comparing results: Eigengenes and treatment(s) ‘</a:t>
            </a:r>
            <a:r>
              <a:rPr lang="en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 membership’</a:t>
            </a:r>
            <a:endParaRPr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endParaRPr sz="2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0"/>
              </a:spcBef>
            </a:pPr>
            <a:endParaRPr sz="25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81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A189BD-89BB-4CE9-B1F7-05821168D87E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3E3128D2-3711-4569-BD9A-E158BDECE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4" y="1575261"/>
            <a:ext cx="11318645" cy="3395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5BF42-C403-409B-B691-7ADF1D871280}"/>
              </a:ext>
            </a:extLst>
          </p:cNvPr>
          <p:cNvSpPr txBox="1"/>
          <p:nvPr/>
        </p:nvSpPr>
        <p:spPr>
          <a:xfrm>
            <a:off x="17511" y="-38502"/>
            <a:ext cx="6933744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Practical exercise </a:t>
            </a:r>
            <a:endParaRPr lang="en-US" sz="25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1239" y="1320960"/>
            <a:ext cx="5571418" cy="4038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2F0050-D433-4E97-A76F-80E5BB5B66A0}"/>
              </a:ext>
            </a:extLst>
          </p:cNvPr>
          <p:cNvGrpSpPr/>
          <p:nvPr/>
        </p:nvGrpSpPr>
        <p:grpSpPr>
          <a:xfrm>
            <a:off x="9440943" y="2682596"/>
            <a:ext cx="3065798" cy="1841491"/>
            <a:chOff x="8180098" y="3821068"/>
            <a:chExt cx="4564239" cy="26378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8CDDA0-922F-42AE-8B43-4EB2D792AB7A}"/>
                </a:ext>
              </a:extLst>
            </p:cNvPr>
            <p:cNvGrpSpPr/>
            <p:nvPr/>
          </p:nvGrpSpPr>
          <p:grpSpPr>
            <a:xfrm>
              <a:off x="8180098" y="3972099"/>
              <a:ext cx="3054889" cy="2093564"/>
              <a:chOff x="8096013" y="2803175"/>
              <a:chExt cx="3054889" cy="20935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BD23E8-25C5-4665-A7F4-6AB7CD8A3DE7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1785BCD-1802-450B-93F4-B8F3EE1CF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C1D9F3E-7D69-4089-86FD-0BCBBCF8C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FD4255-BBB9-4CD5-BC52-E99CB225B7EB}"/>
                  </a:ext>
                </a:extLst>
              </p:cNvPr>
              <p:cNvSpPr txBox="1"/>
              <p:nvPr/>
            </p:nvSpPr>
            <p:spPr>
              <a:xfrm rot="16200000">
                <a:off x="7489392" y="3594108"/>
                <a:ext cx="1742279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745E379-2FE0-4656-8B31-296F7560DA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1641" y="4099871"/>
                <a:ext cx="650819" cy="34328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C4B6F27-F023-4374-B509-66613371CC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95631" y="3267699"/>
                <a:ext cx="676829" cy="2367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0A1732-5688-4D4E-93E7-F82E67752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10166" y="2976203"/>
                <a:ext cx="881537" cy="53052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00B34BE-86DF-4B1D-BC77-7C97859FC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6596" y="3670949"/>
                <a:ext cx="666045" cy="78014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B3BFD5-B5E9-4D5D-8111-6402F177E399}"/>
                  </a:ext>
                </a:extLst>
              </p:cNvPr>
              <p:cNvSpPr/>
              <p:nvPr/>
            </p:nvSpPr>
            <p:spPr>
              <a:xfrm>
                <a:off x="9071231" y="3118764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4B793F7-B416-4960-B1E9-C801EB94B329}"/>
                  </a:ext>
                </a:extLst>
              </p:cNvPr>
              <p:cNvSpPr/>
              <p:nvPr/>
            </p:nvSpPr>
            <p:spPr>
              <a:xfrm>
                <a:off x="9820053" y="3385716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EEB579E-0682-41BA-83EC-E9248D75F73C}"/>
                  </a:ext>
                </a:extLst>
              </p:cNvPr>
              <p:cNvSpPr/>
              <p:nvPr/>
            </p:nvSpPr>
            <p:spPr>
              <a:xfrm>
                <a:off x="10724601" y="2850051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D45D1F6-0CCB-46CF-B259-8705B30B3874}"/>
                  </a:ext>
                </a:extLst>
              </p:cNvPr>
              <p:cNvSpPr/>
              <p:nvPr/>
            </p:nvSpPr>
            <p:spPr>
              <a:xfrm>
                <a:off x="10557432" y="3523189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E766F26-3B72-4DD2-B30B-7D5A7508D0A6}"/>
                  </a:ext>
                </a:extLst>
              </p:cNvPr>
              <p:cNvSpPr/>
              <p:nvPr/>
            </p:nvSpPr>
            <p:spPr>
              <a:xfrm>
                <a:off x="9820053" y="4283545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D197ABE-2539-4EB1-8419-CA355A3932D0}"/>
                  </a:ext>
                </a:extLst>
              </p:cNvPr>
              <p:cNvSpPr/>
              <p:nvPr/>
            </p:nvSpPr>
            <p:spPr>
              <a:xfrm>
                <a:off x="9100702" y="3956481"/>
                <a:ext cx="209616" cy="23679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8EA57D-DB0B-4D9A-B851-FCEAD216F357}"/>
                </a:ext>
              </a:extLst>
            </p:cNvPr>
            <p:cNvSpPr txBox="1"/>
            <p:nvPr/>
          </p:nvSpPr>
          <p:spPr>
            <a:xfrm>
              <a:off x="8332779" y="5949865"/>
              <a:ext cx="3495802" cy="50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</a:t>
              </a: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           S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E95C45-D3D5-4EEF-8BBE-A9FF68BE5842}"/>
                </a:ext>
              </a:extLst>
            </p:cNvPr>
            <p:cNvSpPr txBox="1"/>
            <p:nvPr/>
          </p:nvSpPr>
          <p:spPr>
            <a:xfrm>
              <a:off x="11089636" y="3821068"/>
              <a:ext cx="1654701" cy="56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Ambient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B145BA-9698-4468-9E26-15FECCFF667D}"/>
                </a:ext>
              </a:extLst>
            </p:cNvPr>
            <p:cNvSpPr txBox="1"/>
            <p:nvPr/>
          </p:nvSpPr>
          <p:spPr>
            <a:xfrm>
              <a:off x="10913494" y="4529808"/>
              <a:ext cx="1476715" cy="562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Moderate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2DB257-4AD4-4B72-A941-D9A9B930DE98}"/>
              </a:ext>
            </a:extLst>
          </p:cNvPr>
          <p:cNvGrpSpPr/>
          <p:nvPr/>
        </p:nvGrpSpPr>
        <p:grpSpPr>
          <a:xfrm>
            <a:off x="9473287" y="4730676"/>
            <a:ext cx="2450687" cy="1974773"/>
            <a:chOff x="8180096" y="3972099"/>
            <a:chExt cx="3648486" cy="28287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E51B264-A13A-46BB-8728-6BB545C56E8B}"/>
                </a:ext>
              </a:extLst>
            </p:cNvPr>
            <p:cNvGrpSpPr/>
            <p:nvPr/>
          </p:nvGrpSpPr>
          <p:grpSpPr>
            <a:xfrm>
              <a:off x="8180096" y="3972099"/>
              <a:ext cx="3648486" cy="2828735"/>
              <a:chOff x="8096011" y="2803175"/>
              <a:chExt cx="3648486" cy="282873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95D3AF-EDF5-48EF-83FC-7FDFF832ED50}"/>
                  </a:ext>
                </a:extLst>
              </p:cNvPr>
              <p:cNvSpPr txBox="1"/>
              <p:nvPr/>
            </p:nvSpPr>
            <p:spPr>
              <a:xfrm>
                <a:off x="8248694" y="5122888"/>
                <a:ext cx="3495803" cy="50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0" lang="en-US" sz="13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reatment</a:t>
                </a: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#2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1CDAB9-8C18-42E6-8417-59006C3936D9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35C7627-AB28-499B-B820-CF07405AC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E23FC53-B086-434C-BB24-61A4C39F4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F3D89C-71A9-4555-AF8E-F8A14523F01A}"/>
                  </a:ext>
                </a:extLst>
              </p:cNvPr>
              <p:cNvSpPr txBox="1"/>
              <p:nvPr/>
            </p:nvSpPr>
            <p:spPr>
              <a:xfrm rot="16200000">
                <a:off x="7489391" y="3594108"/>
                <a:ext cx="1742278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6DB96D0-A88A-44E8-BE79-A42ED4F12E87}"/>
                  </a:ext>
                </a:extLst>
              </p:cNvPr>
              <p:cNvCxnSpPr>
                <a:cxnSpLocks/>
                <a:stCxn id="44" idx="1"/>
                <a:endCxn id="45" idx="6"/>
              </p:cNvCxnSpPr>
              <p:nvPr/>
            </p:nvCxnSpPr>
            <p:spPr>
              <a:xfrm flipH="1" flipV="1">
                <a:off x="9272728" y="3784874"/>
                <a:ext cx="688954" cy="27413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A5DDB2-9788-457E-8497-B1CEB424CCF7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 flipH="1" flipV="1">
                <a:off x="9191366" y="3230829"/>
                <a:ext cx="739616" cy="25361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8A38D4-3A0F-4BC6-94B3-A92855B07C56}"/>
                  </a:ext>
                </a:extLst>
              </p:cNvPr>
              <p:cNvCxnSpPr>
                <a:cxnSpLocks/>
                <a:stCxn id="42" idx="2"/>
                <a:endCxn id="41" idx="6"/>
              </p:cNvCxnSpPr>
              <p:nvPr/>
            </p:nvCxnSpPr>
            <p:spPr>
              <a:xfrm flipH="1" flipV="1">
                <a:off x="10140598" y="3484444"/>
                <a:ext cx="604819" cy="23470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3F87D7E-153E-4C1A-B7DF-62D3F73F26EE}"/>
                  </a:ext>
                </a:extLst>
              </p:cNvPr>
              <p:cNvCxnSpPr>
                <a:cxnSpLocks/>
                <a:stCxn id="44" idx="6"/>
                <a:endCxn id="43" idx="2"/>
              </p:cNvCxnSpPr>
              <p:nvPr/>
            </p:nvCxnSpPr>
            <p:spPr>
              <a:xfrm>
                <a:off x="10140600" y="4142728"/>
                <a:ext cx="562314" cy="29626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2F4B026-307E-48CA-926A-286EA57A66A6}"/>
                  </a:ext>
                </a:extLst>
              </p:cNvPr>
              <p:cNvSpPr/>
              <p:nvPr/>
            </p:nvSpPr>
            <p:spPr>
              <a:xfrm>
                <a:off x="9033639" y="3068302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2408E7-0390-472E-AD67-89D3FD084044}"/>
                  </a:ext>
                </a:extLst>
              </p:cNvPr>
              <p:cNvSpPr/>
              <p:nvPr/>
            </p:nvSpPr>
            <p:spPr>
              <a:xfrm>
                <a:off x="9930982" y="3366045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480A38-43F8-4194-BBD5-7788D9C64C55}"/>
                  </a:ext>
                </a:extLst>
              </p:cNvPr>
              <p:cNvSpPr/>
              <p:nvPr/>
            </p:nvSpPr>
            <p:spPr>
              <a:xfrm>
                <a:off x="10745418" y="3600751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82DCBE6-4858-4BD3-B06D-CBBC5C1B3DE6}"/>
                  </a:ext>
                </a:extLst>
              </p:cNvPr>
              <p:cNvSpPr/>
              <p:nvPr/>
            </p:nvSpPr>
            <p:spPr>
              <a:xfrm>
                <a:off x="10702914" y="4320598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7C7175A-4D42-4AD7-A4A1-ABEFDB582572}"/>
                  </a:ext>
                </a:extLst>
              </p:cNvPr>
              <p:cNvSpPr/>
              <p:nvPr/>
            </p:nvSpPr>
            <p:spPr>
              <a:xfrm>
                <a:off x="9930984" y="4024329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A0F4897-74A7-4AEE-9E81-6CEB4B11F311}"/>
                  </a:ext>
                </a:extLst>
              </p:cNvPr>
              <p:cNvSpPr/>
              <p:nvPr/>
            </p:nvSpPr>
            <p:spPr>
              <a:xfrm>
                <a:off x="9063112" y="3666475"/>
                <a:ext cx="209616" cy="236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C78B23-04F0-4A05-8448-9B1D4918DD2D}"/>
                </a:ext>
              </a:extLst>
            </p:cNvPr>
            <p:cNvSpPr txBox="1"/>
            <p:nvPr/>
          </p:nvSpPr>
          <p:spPr>
            <a:xfrm>
              <a:off x="8332780" y="5949867"/>
              <a:ext cx="3495801" cy="50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</a:t>
              </a: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           S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5A9C26-17A3-490A-9D7C-6F4379764D7E}"/>
              </a:ext>
            </a:extLst>
          </p:cNvPr>
          <p:cNvGrpSpPr/>
          <p:nvPr/>
        </p:nvGrpSpPr>
        <p:grpSpPr>
          <a:xfrm>
            <a:off x="9393301" y="840691"/>
            <a:ext cx="2450685" cy="1736056"/>
            <a:chOff x="8180098" y="3972099"/>
            <a:chExt cx="3648483" cy="248678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C17B1E5-7C41-4A5A-B90E-7D606D1E4068}"/>
                </a:ext>
              </a:extLst>
            </p:cNvPr>
            <p:cNvGrpSpPr/>
            <p:nvPr/>
          </p:nvGrpSpPr>
          <p:grpSpPr>
            <a:xfrm>
              <a:off x="8180098" y="3972099"/>
              <a:ext cx="3054889" cy="2093564"/>
              <a:chOff x="8096013" y="2803175"/>
              <a:chExt cx="3054889" cy="209356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FDC6EF-851D-4C8D-A950-7ED4BE30A523}"/>
                  </a:ext>
                </a:extLst>
              </p:cNvPr>
              <p:cNvGrpSpPr/>
              <p:nvPr/>
            </p:nvGrpSpPr>
            <p:grpSpPr>
              <a:xfrm>
                <a:off x="8696968" y="2803175"/>
                <a:ext cx="2453934" cy="2093564"/>
                <a:chOff x="4000986" y="1815392"/>
                <a:chExt cx="4054642" cy="3593848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4BFBEACA-4497-41CA-A707-771F6AABF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048" y="5409240"/>
                  <a:ext cx="405158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24ACA60-B3B8-4034-8394-851FF5C53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0986" y="1815392"/>
                  <a:ext cx="3062" cy="35938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F90939-4A19-45AC-849F-CC8FB5502614}"/>
                  </a:ext>
                </a:extLst>
              </p:cNvPr>
              <p:cNvSpPr txBox="1"/>
              <p:nvPr/>
            </p:nvSpPr>
            <p:spPr>
              <a:xfrm rot="16200000">
                <a:off x="7489392" y="3594108"/>
                <a:ext cx="1742279" cy="52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Expression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04BFA24-4A30-49DE-B6C8-212A65241727}"/>
                  </a:ext>
                </a:extLst>
              </p:cNvPr>
              <p:cNvCxnSpPr>
                <a:cxnSpLocks/>
                <a:stCxn id="63" idx="2"/>
                <a:endCxn id="64" idx="6"/>
              </p:cNvCxnSpPr>
              <p:nvPr/>
            </p:nvCxnSpPr>
            <p:spPr>
              <a:xfrm flipH="1">
                <a:off x="9326450" y="3937831"/>
                <a:ext cx="503271" cy="41067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27D713-374A-4AC8-B55E-46545219661C}"/>
                  </a:ext>
                </a:extLst>
              </p:cNvPr>
              <p:cNvCxnSpPr>
                <a:cxnSpLocks/>
                <a:stCxn id="60" idx="3"/>
              </p:cNvCxnSpPr>
              <p:nvPr/>
            </p:nvCxnSpPr>
            <p:spPr>
              <a:xfrm flipH="1">
                <a:off x="9249353" y="3394131"/>
                <a:ext cx="550311" cy="2483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EC61355-EEC2-402B-9A25-B7A055659CC9}"/>
                  </a:ext>
                </a:extLst>
              </p:cNvPr>
              <p:cNvCxnSpPr>
                <a:cxnSpLocks/>
                <a:endCxn id="60" idx="6"/>
              </p:cNvCxnSpPr>
              <p:nvPr/>
            </p:nvCxnSpPr>
            <p:spPr>
              <a:xfrm flipH="1">
                <a:off x="9978582" y="2976203"/>
                <a:ext cx="813122" cy="3342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5A336F5-BDF8-49AF-861C-25707245313F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10039337" y="3670950"/>
                <a:ext cx="623304" cy="26688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8D4178-3492-4103-A0ED-0B1BCC48A540}"/>
                  </a:ext>
                </a:extLst>
              </p:cNvPr>
              <p:cNvSpPr/>
              <p:nvPr/>
            </p:nvSpPr>
            <p:spPr>
              <a:xfrm>
                <a:off x="9042174" y="3567635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61C6A9E-45B1-4095-9435-C2048A40FE9C}"/>
                  </a:ext>
                </a:extLst>
              </p:cNvPr>
              <p:cNvSpPr/>
              <p:nvPr/>
            </p:nvSpPr>
            <p:spPr>
              <a:xfrm>
                <a:off x="9768966" y="319201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309ADB-BC52-4A3C-B947-E3871DA2FC8D}"/>
                  </a:ext>
                </a:extLst>
              </p:cNvPr>
              <p:cNvSpPr/>
              <p:nvPr/>
            </p:nvSpPr>
            <p:spPr>
              <a:xfrm>
                <a:off x="10724601" y="285005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5E921C-0378-4647-86D8-10A8F07A06B0}"/>
                  </a:ext>
                </a:extLst>
              </p:cNvPr>
              <p:cNvSpPr/>
              <p:nvPr/>
            </p:nvSpPr>
            <p:spPr>
              <a:xfrm>
                <a:off x="10557432" y="3523189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51881D6-F2B1-4CC0-96CA-3A5806320CC4}"/>
                  </a:ext>
                </a:extLst>
              </p:cNvPr>
              <p:cNvSpPr/>
              <p:nvPr/>
            </p:nvSpPr>
            <p:spPr>
              <a:xfrm>
                <a:off x="9829721" y="3819431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527EB3-1E57-43C9-BBC4-2712941A1273}"/>
                  </a:ext>
                </a:extLst>
              </p:cNvPr>
              <p:cNvSpPr/>
              <p:nvPr/>
            </p:nvSpPr>
            <p:spPr>
              <a:xfrm>
                <a:off x="9116834" y="4230106"/>
                <a:ext cx="209616" cy="23679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63CC8C7-439C-4FD3-A439-A77485CD695E}"/>
                </a:ext>
              </a:extLst>
            </p:cNvPr>
            <p:cNvSpPr txBox="1"/>
            <p:nvPr/>
          </p:nvSpPr>
          <p:spPr>
            <a:xfrm>
              <a:off x="8332779" y="5949866"/>
              <a:ext cx="3495802" cy="50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          </a:t>
              </a:r>
              <a:r>
                <a:rPr kumimoji="0" lang="en-US" sz="13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           S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4E95C45-D3D5-4EEF-8BBE-A9FF68BE5842}"/>
              </a:ext>
            </a:extLst>
          </p:cNvPr>
          <p:cNvSpPr txBox="1"/>
          <p:nvPr/>
        </p:nvSpPr>
        <p:spPr>
          <a:xfrm>
            <a:off x="11300209" y="581555"/>
            <a:ext cx="11114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Ambient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B145BA-9698-4468-9E26-15FECCFF667D}"/>
              </a:ext>
            </a:extLst>
          </p:cNvPr>
          <p:cNvSpPr txBox="1"/>
          <p:nvPr/>
        </p:nvSpPr>
        <p:spPr>
          <a:xfrm>
            <a:off x="11303816" y="4965590"/>
            <a:ext cx="99190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Moderate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E95C45-D3D5-4EEF-8BBE-A9FF68BE5842}"/>
              </a:ext>
            </a:extLst>
          </p:cNvPr>
          <p:cNvSpPr txBox="1"/>
          <p:nvPr/>
        </p:nvSpPr>
        <p:spPr>
          <a:xfrm>
            <a:off x="11324934" y="5643895"/>
            <a:ext cx="11114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Ambient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B145BA-9698-4468-9E26-15FECCFF667D}"/>
              </a:ext>
            </a:extLst>
          </p:cNvPr>
          <p:cNvSpPr txBox="1"/>
          <p:nvPr/>
        </p:nvSpPr>
        <p:spPr>
          <a:xfrm>
            <a:off x="11244676" y="1183165"/>
            <a:ext cx="99190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Moderate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26731" y="2322440"/>
            <a:ext cx="85924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Ambient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41879" y="2676563"/>
            <a:ext cx="97389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Moderate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41879" y="3016384"/>
            <a:ext cx="859245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Severe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44512" y="3925598"/>
            <a:ext cx="85924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Ambient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59660" y="4279721"/>
            <a:ext cx="95611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Moderate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B8EA57D-DB0B-4D9A-B851-FCEAD216F357}"/>
              </a:ext>
            </a:extLst>
          </p:cNvPr>
          <p:cNvSpPr txBox="1"/>
          <p:nvPr/>
        </p:nvSpPr>
        <p:spPr>
          <a:xfrm>
            <a:off x="5759660" y="4619542"/>
            <a:ext cx="859245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Severe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73BFEB7-D77F-41FC-9289-8FAA016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51" y="2302232"/>
            <a:ext cx="2469337" cy="235709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129035" y="2012582"/>
            <a:ext cx="1489869" cy="3116912"/>
          </a:xfrm>
          <a:prstGeom prst="roundRect">
            <a:avLst/>
          </a:prstGeom>
          <a:solidFill>
            <a:srgbClr val="F2F2F2">
              <a:alpha val="32157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of RNA-</a:t>
            </a:r>
            <a:r>
              <a:rPr lang="en-US" sz="3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0F59F-B9C8-4CDA-B592-FF37D7718E2A}"/>
              </a:ext>
            </a:extLst>
          </p:cNvPr>
          <p:cNvCxnSpPr>
            <a:cxnSpLocks/>
          </p:cNvCxnSpPr>
          <p:nvPr/>
        </p:nvCxnSpPr>
        <p:spPr>
          <a:xfrm>
            <a:off x="6095999" y="3198995"/>
            <a:ext cx="4385" cy="34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The Central Dogma of Molecular Biology: DNA makes RNA makes proteins">
            <a:extLst>
              <a:ext uri="{FF2B5EF4-FFF2-40B4-BE49-F238E27FC236}">
                <a16:creationId xmlns:a16="http://schemas.microsoft.com/office/drawing/2014/main" id="{ED33CFFC-2100-4517-BA86-EE8E209A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2" y="916154"/>
            <a:ext cx="9891148" cy="17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59ADDD7-4906-40DB-B1B4-5EDD96F9EC30}"/>
              </a:ext>
            </a:extLst>
          </p:cNvPr>
          <p:cNvSpPr/>
          <p:nvPr/>
        </p:nvSpPr>
        <p:spPr>
          <a:xfrm rot="16200000" flipH="1">
            <a:off x="5976745" y="1322721"/>
            <a:ext cx="238509" cy="2720340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CA510-4486-4683-A7FE-BD629471E180}"/>
              </a:ext>
            </a:extLst>
          </p:cNvPr>
          <p:cNvSpPr txBox="1"/>
          <p:nvPr/>
        </p:nvSpPr>
        <p:spPr>
          <a:xfrm>
            <a:off x="3731459" y="3483527"/>
            <a:ext cx="436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2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template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complimentary to DNA, used to assemble chains of amino acids (proteins!)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352F4-42BF-4641-8EB8-56AA1EE6BD68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28774-F1A1-4A4C-ADD2-8440E8B029EB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Goals of RNA-</a:t>
            </a:r>
            <a:r>
              <a:rPr lang="en-US" sz="3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seq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0F59F-B9C8-4CDA-B592-FF37D7718E2A}"/>
              </a:ext>
            </a:extLst>
          </p:cNvPr>
          <p:cNvCxnSpPr>
            <a:cxnSpLocks/>
          </p:cNvCxnSpPr>
          <p:nvPr/>
        </p:nvCxnSpPr>
        <p:spPr>
          <a:xfrm>
            <a:off x="6095999" y="3198995"/>
            <a:ext cx="4385" cy="34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AF4A57-0968-42B8-ADD2-ADF689884D67}"/>
              </a:ext>
            </a:extLst>
          </p:cNvPr>
          <p:cNvCxnSpPr>
            <a:cxnSpLocks/>
          </p:cNvCxnSpPr>
          <p:nvPr/>
        </p:nvCxnSpPr>
        <p:spPr>
          <a:xfrm>
            <a:off x="7328357" y="4499191"/>
            <a:ext cx="971934" cy="47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770ED8-81F8-4CE6-9435-92509D05EFC8}"/>
              </a:ext>
            </a:extLst>
          </p:cNvPr>
          <p:cNvSpPr txBox="1"/>
          <p:nvPr/>
        </p:nvSpPr>
        <p:spPr>
          <a:xfrm>
            <a:off x="7616312" y="4999708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response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at the </a:t>
            </a:r>
            <a:r>
              <a:rPr lang="en-US" sz="2000" u="sng" dirty="0">
                <a:latin typeface="Helvetica" panose="020B0604020202020204" pitchFamily="34" charset="0"/>
                <a:cs typeface="Helvetica" panose="020B0604020202020204" pitchFamily="34" charset="0"/>
              </a:rPr>
              <a:t>population level</a:t>
            </a:r>
          </a:p>
        </p:txBody>
      </p:sp>
      <p:pic>
        <p:nvPicPr>
          <p:cNvPr id="12" name="Picture 2" descr="The Central Dogma of Molecular Biology: DNA makes RNA makes proteins">
            <a:extLst>
              <a:ext uri="{FF2B5EF4-FFF2-40B4-BE49-F238E27FC236}">
                <a16:creationId xmlns:a16="http://schemas.microsoft.com/office/drawing/2014/main" id="{ED33CFFC-2100-4517-BA86-EE8E209A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2" y="916154"/>
            <a:ext cx="9891148" cy="17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59ADDD7-4906-40DB-B1B4-5EDD96F9EC30}"/>
              </a:ext>
            </a:extLst>
          </p:cNvPr>
          <p:cNvSpPr/>
          <p:nvPr/>
        </p:nvSpPr>
        <p:spPr>
          <a:xfrm rot="16200000" flipH="1">
            <a:off x="5976745" y="1322721"/>
            <a:ext cx="238509" cy="2720340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CA510-4486-4683-A7FE-BD629471E180}"/>
              </a:ext>
            </a:extLst>
          </p:cNvPr>
          <p:cNvSpPr txBox="1"/>
          <p:nvPr/>
        </p:nvSpPr>
        <p:spPr>
          <a:xfrm>
            <a:off x="3731459" y="3483527"/>
            <a:ext cx="436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transcriptome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’ embodies the full 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snapshot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of expressed genes at a given time point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A25-1193-4912-8E75-78F8A098E2D6}"/>
              </a:ext>
            </a:extLst>
          </p:cNvPr>
          <p:cNvSpPr txBox="1"/>
          <p:nvPr/>
        </p:nvSpPr>
        <p:spPr>
          <a:xfrm>
            <a:off x="1460409" y="4970755"/>
            <a:ext cx="3322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response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</a:p>
          <a:p>
            <a:pPr lvl="1" algn="ctr"/>
            <a:r>
              <a:rPr lang="en-US" sz="2000" u="sng" dirty="0">
                <a:latin typeface="Helvetica" panose="020B0604020202020204" pitchFamily="34" charset="0"/>
                <a:cs typeface="Helvetica" panose="020B0604020202020204" pitchFamily="34" charset="0"/>
              </a:rPr>
              <a:t>experimental conditions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AF4A57-0968-42B8-ADD2-ADF689884D67}"/>
              </a:ext>
            </a:extLst>
          </p:cNvPr>
          <p:cNvCxnSpPr>
            <a:cxnSpLocks/>
          </p:cNvCxnSpPr>
          <p:nvPr/>
        </p:nvCxnSpPr>
        <p:spPr>
          <a:xfrm flipH="1">
            <a:off x="3731459" y="4499190"/>
            <a:ext cx="1004370" cy="50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3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– the </a:t>
            </a:r>
            <a:r>
              <a:rPr lang="en-US" sz="3000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‘</a:t>
            </a:r>
            <a:r>
              <a:rPr lang="en-US" sz="3000" i="1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gold</a:t>
            </a:r>
            <a:r>
              <a:rPr lang="en-US" sz="3000" b="1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’</a:t>
            </a:r>
            <a:r>
              <a:rPr lang="en-US" sz="3000" dirty="0">
                <a:highlight>
                  <a:srgbClr val="FFFF00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 standard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or </a:t>
            </a:r>
            <a:r>
              <a:rPr lang="en-US" sz="3000" i="1" dirty="0"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latin typeface="Helvetica" panose="020B0604020202020204" pitchFamily="34" charset="0"/>
                <a:cs typeface="Helvetica" panose="020B0604020202020204" pitchFamily="34" charset="0"/>
              </a:rPr>
              <a:t>mRNAseq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CACFA-0D3F-4FC9-B6D0-D22A9B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792" y="2787249"/>
            <a:ext cx="1085345" cy="402546"/>
          </a:xfrm>
          <a:prstGeom prst="rect">
            <a:avLst/>
          </a:prstGeom>
        </p:spPr>
      </p:pic>
      <p:pic>
        <p:nvPicPr>
          <p:cNvPr id="8194" name="Picture 2" descr="Image result for eppendorf tube">
            <a:extLst>
              <a:ext uri="{FF2B5EF4-FFF2-40B4-BE49-F238E27FC236}">
                <a16:creationId xmlns:a16="http://schemas.microsoft.com/office/drawing/2014/main" id="{CD716BCC-C448-4718-934B-D74198C7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6" y="19400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BB9818-F4C7-4E41-9588-7325C27A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4195" y="2103479"/>
            <a:ext cx="554000" cy="205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5CDE35-8B17-4AE0-A3EA-0657B201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6595" y="2255879"/>
            <a:ext cx="554000" cy="205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202FEF-B274-4859-81CC-1181DD82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96738" y="2730775"/>
            <a:ext cx="554000" cy="205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8797E7-EA2A-476A-ABFD-1444ED1C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2212" y="2103479"/>
            <a:ext cx="554000" cy="205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961A7D-E8A2-46A6-9AA3-59D9EA21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9966" y="2633194"/>
            <a:ext cx="554000" cy="205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68356-FC59-4AAC-A96D-72C39ECC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52366" y="2785594"/>
            <a:ext cx="554000" cy="205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342255-B768-4636-B803-8BACCC82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32509" y="3260490"/>
            <a:ext cx="554000" cy="20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04A2C6-62E7-4572-908B-8BC5E192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37983" y="2633194"/>
            <a:ext cx="554000" cy="205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907B79-6B8D-4951-8620-402CFB3C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8732" y="2929274"/>
            <a:ext cx="554000" cy="205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BC8B2A-3E30-4207-BA72-B777CF3A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1132" y="3081674"/>
            <a:ext cx="554000" cy="205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5AB9DD-55EE-48AF-987C-AB04EDED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1275" y="3556570"/>
            <a:ext cx="554000" cy="20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2783-5565-48AE-8168-5A33B039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66749" y="2929274"/>
            <a:ext cx="554000" cy="205474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43167F-E945-4380-A3B6-3F5497BA9302}"/>
              </a:ext>
            </a:extLst>
          </p:cNvPr>
          <p:cNvSpPr/>
          <p:nvPr/>
        </p:nvSpPr>
        <p:spPr>
          <a:xfrm>
            <a:off x="2166651" y="2514093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96680B-3E73-4EE7-BC4B-08108534F63D}"/>
              </a:ext>
            </a:extLst>
          </p:cNvPr>
          <p:cNvSpPr/>
          <p:nvPr/>
        </p:nvSpPr>
        <p:spPr>
          <a:xfrm>
            <a:off x="5220957" y="2501405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8448027" y="2483216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3D98-ABF3-425A-B735-87059A22BF63}"/>
              </a:ext>
            </a:extLst>
          </p:cNvPr>
          <p:cNvSpPr/>
          <p:nvPr/>
        </p:nvSpPr>
        <p:spPr>
          <a:xfrm rot="5400000">
            <a:off x="6714454" y="266799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A650A6-683D-4298-88FA-E3137DA06545}"/>
              </a:ext>
            </a:extLst>
          </p:cNvPr>
          <p:cNvSpPr/>
          <p:nvPr/>
        </p:nvSpPr>
        <p:spPr>
          <a:xfrm rot="5400000">
            <a:off x="7428640" y="251753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006D3C-A27E-4DB0-A48F-220E2FA08751}"/>
              </a:ext>
            </a:extLst>
          </p:cNvPr>
          <p:cNvSpPr/>
          <p:nvPr/>
        </p:nvSpPr>
        <p:spPr>
          <a:xfrm rot="5400000">
            <a:off x="7030778" y="277229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0F47A5-493A-4EA9-87A7-47C8BFC5AE97}"/>
              </a:ext>
            </a:extLst>
          </p:cNvPr>
          <p:cNvSpPr/>
          <p:nvPr/>
        </p:nvSpPr>
        <p:spPr>
          <a:xfrm rot="5400000">
            <a:off x="6795224" y="241966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10D8F-F9D1-481B-9A1B-B70FAEA7612B}"/>
              </a:ext>
            </a:extLst>
          </p:cNvPr>
          <p:cNvSpPr/>
          <p:nvPr/>
        </p:nvSpPr>
        <p:spPr>
          <a:xfrm rot="5400000">
            <a:off x="7404405" y="232123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C16E6E-6123-4581-B587-45940AFF37C9}"/>
              </a:ext>
            </a:extLst>
          </p:cNvPr>
          <p:cNvSpPr/>
          <p:nvPr/>
        </p:nvSpPr>
        <p:spPr>
          <a:xfrm rot="5400000">
            <a:off x="7683683" y="221180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46773-A952-4F2A-A8C1-0E48DF270D18}"/>
              </a:ext>
            </a:extLst>
          </p:cNvPr>
          <p:cNvSpPr/>
          <p:nvPr/>
        </p:nvSpPr>
        <p:spPr>
          <a:xfrm rot="5400000">
            <a:off x="7160905" y="21242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7862879" y="201422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BCA3-5B90-48B8-ABDB-EA9E033293D4}"/>
              </a:ext>
            </a:extLst>
          </p:cNvPr>
          <p:cNvSpPr/>
          <p:nvPr/>
        </p:nvSpPr>
        <p:spPr>
          <a:xfrm rot="5400000">
            <a:off x="6730859" y="194162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580ACF-833B-45C8-95D6-E55F9815A3B3}"/>
              </a:ext>
            </a:extLst>
          </p:cNvPr>
          <p:cNvSpPr/>
          <p:nvPr/>
        </p:nvSpPr>
        <p:spPr>
          <a:xfrm rot="5400000">
            <a:off x="10515304" y="1748066"/>
            <a:ext cx="45719" cy="20794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7843705" y="3721714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9FBD40-29CB-49EA-A04C-07219FB9A53B}"/>
              </a:ext>
            </a:extLst>
          </p:cNvPr>
          <p:cNvSpPr txBox="1"/>
          <p:nvPr/>
        </p:nvSpPr>
        <p:spPr>
          <a:xfrm>
            <a:off x="5873914" y="4290250"/>
            <a:ext cx="598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overlapping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portions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entire</a:t>
            </a:r>
            <a:r>
              <a:rPr lang="en-US" sz="2000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length</a:t>
            </a:r>
          </a:p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generates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seq libraries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transcript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0194649" y="1998400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A96552-BF43-4CC6-8E8E-AA4082AFA7D1}"/>
              </a:ext>
            </a:extLst>
          </p:cNvPr>
          <p:cNvSpPr txBox="1"/>
          <p:nvPr/>
        </p:nvSpPr>
        <p:spPr>
          <a:xfrm>
            <a:off x="169543" y="3936307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isolate or enrich mRNA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4BD954-67F8-42A8-8D12-C4741EA8128F}"/>
              </a:ext>
            </a:extLst>
          </p:cNvPr>
          <p:cNvSpPr txBox="1"/>
          <p:nvPr/>
        </p:nvSpPr>
        <p:spPr>
          <a:xfrm>
            <a:off x="2429193" y="3971236"/>
            <a:ext cx="3029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fragmented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for high-throughput sequencing</a:t>
            </a: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(i.e. Illumina)</a:t>
            </a:r>
          </a:p>
        </p:txBody>
      </p:sp>
    </p:spTree>
    <p:extLst>
      <p:ext uri="{BB962C8B-B14F-4D97-AF65-F5344CB8AC3E}">
        <p14:creationId xmlns:p14="http://schemas.microsoft.com/office/powerpoint/2010/main" val="20945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8C0983-5B11-4C94-8326-180B6F46EAB2}"/>
              </a:ext>
            </a:extLst>
          </p:cNvPr>
          <p:cNvSpPr txBox="1"/>
          <p:nvPr/>
        </p:nvSpPr>
        <p:spPr>
          <a:xfrm>
            <a:off x="412202" y="887634"/>
            <a:ext cx="97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RNAseq</a:t>
            </a:r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– the ‘</a:t>
            </a:r>
            <a:r>
              <a:rPr lang="en-US" sz="3000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gold</a:t>
            </a:r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’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standard or </a:t>
            </a:r>
            <a:r>
              <a:rPr lang="en-US" sz="3000" i="1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dirty="0" err="1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mRNAseq</a:t>
            </a:r>
            <a:endParaRPr lang="en-US" sz="30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0A48FA-FEEA-4D4A-B5D7-978B0D710C60}"/>
              </a:ext>
            </a:extLst>
          </p:cNvPr>
          <p:cNvSpPr/>
          <p:nvPr/>
        </p:nvSpPr>
        <p:spPr>
          <a:xfrm>
            <a:off x="8448027" y="2483216"/>
            <a:ext cx="798385" cy="6091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3D98-ABF3-425A-B735-87059A22BF63}"/>
              </a:ext>
            </a:extLst>
          </p:cNvPr>
          <p:cNvSpPr/>
          <p:nvPr/>
        </p:nvSpPr>
        <p:spPr>
          <a:xfrm rot="5400000">
            <a:off x="6714454" y="2667998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A650A6-683D-4298-88FA-E3137DA06545}"/>
              </a:ext>
            </a:extLst>
          </p:cNvPr>
          <p:cNvSpPr/>
          <p:nvPr/>
        </p:nvSpPr>
        <p:spPr>
          <a:xfrm rot="5400000">
            <a:off x="7428640" y="2517530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006D3C-A27E-4DB0-A48F-220E2FA08751}"/>
              </a:ext>
            </a:extLst>
          </p:cNvPr>
          <p:cNvSpPr/>
          <p:nvPr/>
        </p:nvSpPr>
        <p:spPr>
          <a:xfrm rot="5400000">
            <a:off x="7030778" y="2772295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0F47A5-493A-4EA9-87A7-47C8BFC5AE97}"/>
              </a:ext>
            </a:extLst>
          </p:cNvPr>
          <p:cNvSpPr/>
          <p:nvPr/>
        </p:nvSpPr>
        <p:spPr>
          <a:xfrm rot="5400000">
            <a:off x="6795224" y="2419663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410D8F-F9D1-481B-9A1B-B70FAEA7612B}"/>
              </a:ext>
            </a:extLst>
          </p:cNvPr>
          <p:cNvSpPr/>
          <p:nvPr/>
        </p:nvSpPr>
        <p:spPr>
          <a:xfrm rot="5400000">
            <a:off x="7404405" y="232123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C16E6E-6123-4581-B587-45940AFF37C9}"/>
              </a:ext>
            </a:extLst>
          </p:cNvPr>
          <p:cNvSpPr/>
          <p:nvPr/>
        </p:nvSpPr>
        <p:spPr>
          <a:xfrm rot="5400000">
            <a:off x="7683683" y="2211801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46773-A952-4F2A-A8C1-0E48DF270D18}"/>
              </a:ext>
            </a:extLst>
          </p:cNvPr>
          <p:cNvSpPr/>
          <p:nvPr/>
        </p:nvSpPr>
        <p:spPr>
          <a:xfrm rot="5400000">
            <a:off x="7160905" y="212424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E965B-482C-4591-AFF1-83B0833FB2BB}"/>
              </a:ext>
            </a:extLst>
          </p:cNvPr>
          <p:cNvSpPr/>
          <p:nvPr/>
        </p:nvSpPr>
        <p:spPr>
          <a:xfrm rot="5400000">
            <a:off x="7862879" y="2014222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BCA3-5B90-48B8-ABDB-EA9E033293D4}"/>
              </a:ext>
            </a:extLst>
          </p:cNvPr>
          <p:cNvSpPr/>
          <p:nvPr/>
        </p:nvSpPr>
        <p:spPr>
          <a:xfrm rot="5400000">
            <a:off x="6730859" y="1941624"/>
            <a:ext cx="45719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580ACF-833B-45C8-95D6-E55F9815A3B3}"/>
              </a:ext>
            </a:extLst>
          </p:cNvPr>
          <p:cNvSpPr/>
          <p:nvPr/>
        </p:nvSpPr>
        <p:spPr>
          <a:xfrm rot="5400000">
            <a:off x="10515304" y="1748066"/>
            <a:ext cx="45719" cy="20794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59AA4-5685-47DF-9C3A-EBE77E216170}"/>
              </a:ext>
            </a:extLst>
          </p:cNvPr>
          <p:cNvSpPr/>
          <p:nvPr/>
        </p:nvSpPr>
        <p:spPr>
          <a:xfrm>
            <a:off x="10194649" y="1998400"/>
            <a:ext cx="6655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  <a:endParaRPr lang="en-US" sz="5000" b="1" dirty="0">
              <a:solidFill>
                <a:srgbClr val="00B050"/>
              </a:solidFill>
            </a:endParaRP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C032E307-B284-4046-BC2C-DE2A618D1938}"/>
              </a:ext>
            </a:extLst>
          </p:cNvPr>
          <p:cNvSpPr/>
          <p:nvPr/>
        </p:nvSpPr>
        <p:spPr>
          <a:xfrm rot="10800000">
            <a:off x="5695747" y="1746259"/>
            <a:ext cx="491490" cy="3689047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0C245-65BD-41D3-B3F3-76540457005B}"/>
              </a:ext>
            </a:extLst>
          </p:cNvPr>
          <p:cNvSpPr txBox="1"/>
          <p:nvPr/>
        </p:nvSpPr>
        <p:spPr>
          <a:xfrm>
            <a:off x="471201" y="1562118"/>
            <a:ext cx="513806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Pros </a:t>
            </a:r>
          </a:p>
          <a:p>
            <a:pPr algn="ctr"/>
            <a:r>
              <a:rPr lang="en-US" sz="2800" i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have it </a:t>
            </a:r>
            <a:r>
              <a:rPr lang="en-US" sz="2800" i="1" u="sng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all!</a:t>
            </a:r>
          </a:p>
          <a:p>
            <a:pPr algn="ctr"/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transcriptome assembly</a:t>
            </a:r>
            <a:endParaRPr lang="en-US" sz="2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d/n require an annotated reference</a:t>
            </a:r>
          </a:p>
          <a:p>
            <a:pPr marL="914400" lvl="1" indent="-457200">
              <a:buFontTx/>
              <a:buChar char="-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great for non-model organisms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6EFC9-4B03-4372-9170-045F6E863A57}"/>
              </a:ext>
            </a:extLst>
          </p:cNvPr>
          <p:cNvSpPr txBox="1"/>
          <p:nvPr/>
        </p:nvSpPr>
        <p:spPr>
          <a:xfrm>
            <a:off x="465991" y="4004346"/>
            <a:ext cx="53329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novel transcript identification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detect low abundance transcripts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67721-98C5-45BE-B146-AF0701487DA4}"/>
              </a:ext>
            </a:extLst>
          </p:cNvPr>
          <p:cNvSpPr txBox="1"/>
          <p:nvPr/>
        </p:nvSpPr>
        <p:spPr>
          <a:xfrm>
            <a:off x="7843705" y="3721714"/>
            <a:ext cx="23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after sequenced…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FBD40-29CB-49EA-A04C-07219FB9A53B}"/>
              </a:ext>
            </a:extLst>
          </p:cNvPr>
          <p:cNvSpPr txBox="1"/>
          <p:nvPr/>
        </p:nvSpPr>
        <p:spPr>
          <a:xfrm>
            <a:off x="5873914" y="4290250"/>
            <a:ext cx="598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overlapping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portions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entire</a:t>
            </a:r>
            <a:r>
              <a:rPr lang="en-US" sz="2000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length</a:t>
            </a:r>
          </a:p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generates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seq libraries of the </a:t>
            </a:r>
            <a:r>
              <a:rPr lang="en-US" sz="2000" b="1" i="1" u="sng" dirty="0">
                <a:latin typeface="Helvetica" panose="020B0604020202020204" pitchFamily="34" charset="0"/>
                <a:cs typeface="Helvetica" panose="020B0604020202020204" pitchFamily="34" charset="0"/>
              </a:rPr>
              <a:t>whole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transcript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CB651-328C-4797-8E06-F455F51AAA8F}"/>
              </a:ext>
            </a:extLst>
          </p:cNvPr>
          <p:cNvSpPr/>
          <p:nvPr/>
        </p:nvSpPr>
        <p:spPr>
          <a:xfrm>
            <a:off x="0" y="0"/>
            <a:ext cx="121920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C8418-B29E-4AD4-BEC7-DBD75CAB231E}"/>
              </a:ext>
            </a:extLst>
          </p:cNvPr>
          <p:cNvSpPr txBox="1"/>
          <p:nvPr/>
        </p:nvSpPr>
        <p:spPr>
          <a:xfrm>
            <a:off x="169543" y="-76974"/>
            <a:ext cx="4448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Platforms</a:t>
            </a:r>
            <a:endParaRPr lang="en-US" sz="3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2441</Words>
  <Application>Microsoft Office PowerPoint</Application>
  <PresentationFormat>Widescreen</PresentationFormat>
  <Paragraphs>593</Paragraphs>
  <Slides>56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Bradley Hand ITC</vt:lpstr>
      <vt:lpstr>Calibri</vt:lpstr>
      <vt:lpstr>Calibri Light</vt:lpstr>
      <vt:lpstr>Helvetica</vt:lpstr>
      <vt:lpstr>Wingdings</vt:lpstr>
      <vt:lpstr>Office Theme</vt:lpstr>
      <vt:lpstr>RNAseq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with categorical treatments as ‘traits’...</vt:lpstr>
      <vt:lpstr>PowerPoint Presentation</vt:lpstr>
      <vt:lpstr>PowerPoint Presentation</vt:lpstr>
      <vt:lpstr>a good sanity check BEFORE omitting outliers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results: Eigengenes and treatment(s)</vt:lpstr>
      <vt:lpstr>PowerPoint Presentation</vt:lpstr>
      <vt:lpstr>PowerPoint Presentation</vt:lpstr>
      <vt:lpstr>Comparing results: Eigengenes and treatment(s) ‘Module membership’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Gurr</dc:creator>
  <cp:lastModifiedBy>Samuel Gurr</cp:lastModifiedBy>
  <cp:revision>67</cp:revision>
  <dcterms:created xsi:type="dcterms:W3CDTF">2021-02-16T13:57:51Z</dcterms:created>
  <dcterms:modified xsi:type="dcterms:W3CDTF">2022-04-12T16:55:52Z</dcterms:modified>
</cp:coreProperties>
</file>